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318" r:id="rId3"/>
    <p:sldId id="329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50" r:id="rId14"/>
    <p:sldId id="355" r:id="rId15"/>
    <p:sldId id="353" r:id="rId16"/>
    <p:sldId id="354" r:id="rId17"/>
    <p:sldId id="356" r:id="rId18"/>
    <p:sldId id="352" r:id="rId19"/>
  </p:sldIdLst>
  <p:sldSz cx="12188825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7A7E"/>
    <a:srgbClr val="828282"/>
    <a:srgbClr val="6E90FE"/>
    <a:srgbClr val="8086FC"/>
    <a:srgbClr val="6D6DFB"/>
    <a:srgbClr val="4E78F0"/>
    <a:srgbClr val="F0932C"/>
    <a:srgbClr val="92C610"/>
    <a:srgbClr val="9FD812"/>
    <a:srgbClr val="E05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54" autoAdjust="0"/>
    <p:restoredTop sz="94681" autoAdjust="0"/>
  </p:normalViewPr>
  <p:slideViewPr>
    <p:cSldViewPr showGuides="1">
      <p:cViewPr varScale="1">
        <p:scale>
          <a:sx n="110" d="100"/>
          <a:sy n="110" d="100"/>
        </p:scale>
        <p:origin x="176" y="264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28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A91F1-7E8C-41C9-A838-D658A98417D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97DD9A-212E-426A-9594-7FEEEC4E1E2E}">
      <dgm:prSet phldrT="[Text]"/>
      <dgm:spPr/>
      <dgm:t>
        <a:bodyPr/>
        <a:lstStyle/>
        <a:p>
          <a:r>
            <a:rPr lang="en-US" b="1" dirty="0"/>
            <a:t>Medium of Exchange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CFB8B198-74C4-4710-BA7C-5F16A52BB9D3}" type="parTrans" cxnId="{6EE1A5DD-79E9-4FC2-BFBE-DA7B4C71D980}">
      <dgm:prSet/>
      <dgm:spPr/>
      <dgm:t>
        <a:bodyPr/>
        <a:lstStyle/>
        <a:p>
          <a:endParaRPr lang="en-US"/>
        </a:p>
      </dgm:t>
    </dgm:pt>
    <dgm:pt modelId="{A822033B-D112-4812-B9AC-0AEDBC4B3389}" type="sibTrans" cxnId="{6EE1A5DD-79E9-4FC2-BFBE-DA7B4C71D980}">
      <dgm:prSet/>
      <dgm:spPr/>
      <dgm:t>
        <a:bodyPr/>
        <a:lstStyle/>
        <a:p>
          <a:endParaRPr lang="en-US"/>
        </a:p>
      </dgm:t>
    </dgm:pt>
    <dgm:pt modelId="{B7F093E9-7C2E-44B4-8B3B-6CBE0FE3E35E}">
      <dgm:prSet phldrT="[Text]"/>
      <dgm:spPr/>
      <dgm:t>
        <a:bodyPr/>
        <a:lstStyle/>
        <a:p>
          <a:r>
            <a:rPr lang="en-US" b="1" dirty="0"/>
            <a:t>Store of Value</a:t>
          </a: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975EB889-7FE2-4B31-A57C-D6644EDC0C5B}" type="parTrans" cxnId="{05382DB0-93E0-41A2-9F05-DBE0C57CD836}">
      <dgm:prSet/>
      <dgm:spPr/>
      <dgm:t>
        <a:bodyPr/>
        <a:lstStyle/>
        <a:p>
          <a:endParaRPr lang="en-US"/>
        </a:p>
      </dgm:t>
    </dgm:pt>
    <dgm:pt modelId="{A2D02C68-2709-4715-A187-1730828C882F}" type="sibTrans" cxnId="{05382DB0-93E0-41A2-9F05-DBE0C57CD836}">
      <dgm:prSet/>
      <dgm:spPr/>
      <dgm:t>
        <a:bodyPr/>
        <a:lstStyle/>
        <a:p>
          <a:endParaRPr lang="en-US"/>
        </a:p>
      </dgm:t>
    </dgm:pt>
    <dgm:pt modelId="{9767D06C-E342-4313-B844-7CBE4BE72372}">
      <dgm:prSet phldrT="[Text]"/>
      <dgm:spPr/>
      <dgm:t>
        <a:bodyPr/>
        <a:lstStyle/>
        <a:p>
          <a:r>
            <a:rPr lang="en-US" b="1" dirty="0"/>
            <a:t>Measure of Value/Unit of Account</a:t>
          </a:r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07642ABB-36AA-4345-A138-3BA34143FF70}" type="parTrans" cxnId="{1F9E31E8-2B2E-4F8E-AA9B-B5366FE84796}">
      <dgm:prSet/>
      <dgm:spPr/>
      <dgm:t>
        <a:bodyPr/>
        <a:lstStyle/>
        <a:p>
          <a:endParaRPr lang="en-US"/>
        </a:p>
      </dgm:t>
    </dgm:pt>
    <dgm:pt modelId="{5B3210CA-F7F6-43EC-9250-21702872AB7F}" type="sibTrans" cxnId="{1F9E31E8-2B2E-4F8E-AA9B-B5366FE84796}">
      <dgm:prSet/>
      <dgm:spPr/>
      <dgm:t>
        <a:bodyPr/>
        <a:lstStyle/>
        <a:p>
          <a:endParaRPr lang="en-US"/>
        </a:p>
      </dgm:t>
    </dgm:pt>
    <dgm:pt modelId="{45D65E2E-57FB-46B9-A23E-155578272902}">
      <dgm:prSet phldrT="[Text]"/>
      <dgm:spPr/>
      <dgm:t>
        <a:bodyPr/>
        <a:lstStyle/>
        <a:p>
          <a:r>
            <a:rPr lang="en-US" dirty="0"/>
            <a:t>Money acts as a go-between to make it easier to buy things. </a:t>
          </a:r>
        </a:p>
      </dgm:t>
      <dgm:extLst>
        <a:ext uri="{E40237B7-FDA0-4F09-8148-C483321AD2D9}">
          <dgm14:cNvPr xmlns:dgm14="http://schemas.microsoft.com/office/drawing/2010/diagram" id="0" name="" title="Step 1 task"/>
        </a:ext>
      </dgm:extLst>
    </dgm:pt>
    <dgm:pt modelId="{D504A610-38C8-4BDE-BB8B-E71AB9A63BD2}" type="parTrans" cxnId="{FE68F8E0-776A-49A3-8850-D44015EFEFE4}">
      <dgm:prSet/>
      <dgm:spPr/>
      <dgm:t>
        <a:bodyPr/>
        <a:lstStyle/>
        <a:p>
          <a:endParaRPr lang="en-US"/>
        </a:p>
      </dgm:t>
    </dgm:pt>
    <dgm:pt modelId="{C35F0E74-D801-4FFD-B331-4EF428DDF3B5}" type="sibTrans" cxnId="{FE68F8E0-776A-49A3-8850-D44015EFEFE4}">
      <dgm:prSet/>
      <dgm:spPr/>
      <dgm:t>
        <a:bodyPr/>
        <a:lstStyle/>
        <a:p>
          <a:endParaRPr lang="en-US"/>
        </a:p>
      </dgm:t>
    </dgm:pt>
    <dgm:pt modelId="{6F3E996A-0AA3-4EE3-B260-122F07FC63B9}">
      <dgm:prSet phldrT="[Text]"/>
      <dgm:spPr/>
      <dgm:t>
        <a:bodyPr/>
        <a:lstStyle/>
        <a:p>
          <a:r>
            <a:rPr lang="en-US" dirty="0"/>
            <a:t>Sellers agree to accept it in exchange for a good or service. </a:t>
          </a:r>
        </a:p>
      </dgm:t>
    </dgm:pt>
    <dgm:pt modelId="{C5F8FC29-3CC2-48C8-A0BA-184301B9A503}" type="parTrans" cxnId="{8EA684B7-844F-4D1A-913B-4AA924E72F75}">
      <dgm:prSet/>
      <dgm:spPr/>
      <dgm:t>
        <a:bodyPr/>
        <a:lstStyle/>
        <a:p>
          <a:endParaRPr lang="en-US"/>
        </a:p>
      </dgm:t>
    </dgm:pt>
    <dgm:pt modelId="{4960F7FB-C4ED-4761-9484-C868EE2CA5D8}" type="sibTrans" cxnId="{8EA684B7-844F-4D1A-913B-4AA924E72F75}">
      <dgm:prSet/>
      <dgm:spPr/>
      <dgm:t>
        <a:bodyPr/>
        <a:lstStyle/>
        <a:p>
          <a:endParaRPr lang="en-US"/>
        </a:p>
      </dgm:t>
    </dgm:pt>
    <dgm:pt modelId="{3D6FB82D-8702-4FD5-B446-B15492C8E8D3}">
      <dgm:prSet phldrT="[Text]"/>
      <dgm:spPr/>
      <dgm:t>
        <a:bodyPr/>
        <a:lstStyle/>
        <a:p>
          <a:r>
            <a:rPr lang="en-US" dirty="0"/>
            <a:t>When people hold money in their wallet, they are using money to maintain value until they want to exchange that value for a good or service. </a:t>
          </a:r>
        </a:p>
      </dgm:t>
      <dgm:extLst>
        <a:ext uri="{E40237B7-FDA0-4F09-8148-C483321AD2D9}">
          <dgm14:cNvPr xmlns:dgm14="http://schemas.microsoft.com/office/drawing/2010/diagram" id="0" name="" title="Step 2 task"/>
        </a:ext>
      </dgm:extLst>
    </dgm:pt>
    <dgm:pt modelId="{01064A5F-A089-4040-BEA5-E691D4390BDE}" type="parTrans" cxnId="{8C4DF61B-AB41-4B3C-AC5A-E6632D6E5366}">
      <dgm:prSet/>
      <dgm:spPr/>
      <dgm:t>
        <a:bodyPr/>
        <a:lstStyle/>
        <a:p>
          <a:endParaRPr lang="en-US"/>
        </a:p>
      </dgm:t>
    </dgm:pt>
    <dgm:pt modelId="{C0A9B8D0-1A45-4904-98C0-4C9491006681}" type="sibTrans" cxnId="{8C4DF61B-AB41-4B3C-AC5A-E6632D6E5366}">
      <dgm:prSet/>
      <dgm:spPr/>
      <dgm:t>
        <a:bodyPr/>
        <a:lstStyle/>
        <a:p>
          <a:endParaRPr lang="en-US"/>
        </a:p>
      </dgm:t>
    </dgm:pt>
    <dgm:pt modelId="{1F256EDC-5F96-4744-B15C-2D1943C70739}">
      <dgm:prSet phldrT="[Text]"/>
      <dgm:spPr/>
      <dgm:t>
        <a:bodyPr/>
        <a:lstStyle/>
        <a:p>
          <a:r>
            <a:rPr lang="en-US" dirty="0"/>
            <a:t>Money makes it easier for people to save and defer consumption until the future. </a:t>
          </a:r>
        </a:p>
      </dgm:t>
    </dgm:pt>
    <dgm:pt modelId="{2BDBFB8C-BDE9-486A-8DD1-A7FCA6AED5F0}" type="parTrans" cxnId="{81E937BE-E59C-4053-B608-515948E2BA0B}">
      <dgm:prSet/>
      <dgm:spPr/>
      <dgm:t>
        <a:bodyPr/>
        <a:lstStyle/>
        <a:p>
          <a:endParaRPr lang="en-US"/>
        </a:p>
      </dgm:t>
    </dgm:pt>
    <dgm:pt modelId="{360B594D-5CE0-47CD-8F68-0B32F75E34FC}" type="sibTrans" cxnId="{81E937BE-E59C-4053-B608-515948E2BA0B}">
      <dgm:prSet/>
      <dgm:spPr/>
      <dgm:t>
        <a:bodyPr/>
        <a:lstStyle/>
        <a:p>
          <a:endParaRPr lang="en-US"/>
        </a:p>
      </dgm:t>
    </dgm:pt>
    <dgm:pt modelId="{4AD13E16-C8EF-4219-ADEC-3EFA367F63FB}">
      <dgm:prSet phldrT="[Text]"/>
      <dgm:spPr/>
      <dgm:t>
        <a:bodyPr/>
        <a:lstStyle/>
        <a:p>
          <a:r>
            <a:rPr lang="en-US" dirty="0"/>
            <a:t>Money serves as a way to measure &amp; compare the value of goods and services in relation to one another. </a:t>
          </a:r>
        </a:p>
      </dgm:t>
      <dgm:extLst>
        <a:ext uri="{E40237B7-FDA0-4F09-8148-C483321AD2D9}">
          <dgm14:cNvPr xmlns:dgm14="http://schemas.microsoft.com/office/drawing/2010/diagram" id="0" name="" title="Step 3 task"/>
        </a:ext>
      </dgm:extLst>
    </dgm:pt>
    <dgm:pt modelId="{C2D82D0B-71BA-449B-9321-1F02F63BBED8}" type="parTrans" cxnId="{359D3EBF-2FA2-42B9-BDAA-062B1B914EC4}">
      <dgm:prSet/>
      <dgm:spPr/>
      <dgm:t>
        <a:bodyPr/>
        <a:lstStyle/>
        <a:p>
          <a:endParaRPr lang="en-US"/>
        </a:p>
      </dgm:t>
    </dgm:pt>
    <dgm:pt modelId="{7C9354BF-915D-40A9-977F-DCD4C79AE9A4}" type="sibTrans" cxnId="{359D3EBF-2FA2-42B9-BDAA-062B1B914EC4}">
      <dgm:prSet/>
      <dgm:spPr/>
      <dgm:t>
        <a:bodyPr/>
        <a:lstStyle/>
        <a:p>
          <a:endParaRPr lang="en-US"/>
        </a:p>
      </dgm:t>
    </dgm:pt>
    <dgm:pt modelId="{E62E8DBD-6957-4873-8E9D-000853AF034E}">
      <dgm:prSet phldrT="[Text]"/>
      <dgm:spPr/>
      <dgm:t>
        <a:bodyPr/>
        <a:lstStyle/>
        <a:p>
          <a:r>
            <a:rPr lang="en-US" dirty="0"/>
            <a:t>When comparing prices, individuals can determine if one good is a better buy than another. </a:t>
          </a:r>
        </a:p>
      </dgm:t>
    </dgm:pt>
    <dgm:pt modelId="{DC8459CB-CD30-4A19-BE62-7046BC0E735E}" type="parTrans" cxnId="{DFA9CA37-0D98-4D62-B9D1-293C52A395D2}">
      <dgm:prSet/>
      <dgm:spPr/>
      <dgm:t>
        <a:bodyPr/>
        <a:lstStyle/>
        <a:p>
          <a:endParaRPr lang="en-US"/>
        </a:p>
      </dgm:t>
    </dgm:pt>
    <dgm:pt modelId="{B9474C92-CD0A-4B03-9103-B97B975A3D86}" type="sibTrans" cxnId="{DFA9CA37-0D98-4D62-B9D1-293C52A395D2}">
      <dgm:prSet/>
      <dgm:spPr/>
      <dgm:t>
        <a:bodyPr/>
        <a:lstStyle/>
        <a:p>
          <a:endParaRPr lang="en-US"/>
        </a:p>
      </dgm:t>
    </dgm:pt>
    <dgm:pt modelId="{6A7F2E8C-3D4E-D749-94D9-B3251BD6C912}">
      <dgm:prSet phldrT="[Text]"/>
      <dgm:spPr/>
      <dgm:t>
        <a:bodyPr/>
        <a:lstStyle/>
        <a:p>
          <a:r>
            <a:rPr lang="en-US" dirty="0"/>
            <a:t>Money is used to compare the market value of different goods &amp; services. </a:t>
          </a:r>
        </a:p>
      </dgm:t>
    </dgm:pt>
    <dgm:pt modelId="{7C018D04-1623-FC4C-A1C8-A1267493E662}" type="parTrans" cxnId="{981E0964-8AA4-FB41-AC31-6B0CF9986A7E}">
      <dgm:prSet/>
      <dgm:spPr/>
      <dgm:t>
        <a:bodyPr/>
        <a:lstStyle/>
        <a:p>
          <a:endParaRPr lang="en-US"/>
        </a:p>
      </dgm:t>
    </dgm:pt>
    <dgm:pt modelId="{254F11DC-201F-1445-9453-C715D55F8EBE}" type="sibTrans" cxnId="{981E0964-8AA4-FB41-AC31-6B0CF9986A7E}">
      <dgm:prSet/>
      <dgm:spPr/>
      <dgm:t>
        <a:bodyPr/>
        <a:lstStyle/>
        <a:p>
          <a:endParaRPr lang="en-US"/>
        </a:p>
      </dgm:t>
    </dgm:pt>
    <dgm:pt modelId="{BF2881D7-900F-4C8E-9F09-9C05371A57B2}" type="pres">
      <dgm:prSet presAssocID="{1DBA91F1-7E8C-41C9-A838-D658A98417D5}" presName="linear" presStyleCnt="0">
        <dgm:presLayoutVars>
          <dgm:dir/>
          <dgm:animLvl val="lvl"/>
          <dgm:resizeHandles val="exact"/>
        </dgm:presLayoutVars>
      </dgm:prSet>
      <dgm:spPr/>
    </dgm:pt>
    <dgm:pt modelId="{9FB0A25D-1E70-42A1-9576-9E02D777FD4E}" type="pres">
      <dgm:prSet presAssocID="{9A97DD9A-212E-426A-9594-7FEEEC4E1E2E}" presName="parentLin" presStyleCnt="0"/>
      <dgm:spPr/>
    </dgm:pt>
    <dgm:pt modelId="{BE73E007-796D-4489-903F-12724FB5CC09}" type="pres">
      <dgm:prSet presAssocID="{9A97DD9A-212E-426A-9594-7FEEEC4E1E2E}" presName="parentLeftMargin" presStyleLbl="node1" presStyleIdx="0" presStyleCnt="3"/>
      <dgm:spPr/>
    </dgm:pt>
    <dgm:pt modelId="{31FF8910-63AB-4043-A89B-AB8E707B7A48}" type="pres">
      <dgm:prSet presAssocID="{9A97DD9A-212E-426A-9594-7FEEEC4E1E2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EB05BDB-5555-4796-8535-314A88387643}" type="pres">
      <dgm:prSet presAssocID="{9A97DD9A-212E-426A-9594-7FEEEC4E1E2E}" presName="negativeSpace" presStyleCnt="0"/>
      <dgm:spPr/>
    </dgm:pt>
    <dgm:pt modelId="{A3E10D09-1C38-4A24-82EE-5A6C623231D5}" type="pres">
      <dgm:prSet presAssocID="{9A97DD9A-212E-426A-9594-7FEEEC4E1E2E}" presName="childText" presStyleLbl="conFgAcc1" presStyleIdx="0" presStyleCnt="3">
        <dgm:presLayoutVars>
          <dgm:bulletEnabled val="1"/>
        </dgm:presLayoutVars>
      </dgm:prSet>
      <dgm:spPr/>
    </dgm:pt>
    <dgm:pt modelId="{4ADA33E3-F576-4BEE-8839-FD6C876D98B5}" type="pres">
      <dgm:prSet presAssocID="{A822033B-D112-4812-B9AC-0AEDBC4B3389}" presName="spaceBetweenRectangles" presStyleCnt="0"/>
      <dgm:spPr/>
    </dgm:pt>
    <dgm:pt modelId="{90673E8C-1446-4013-AA38-FC1EE3BD6C54}" type="pres">
      <dgm:prSet presAssocID="{B7F093E9-7C2E-44B4-8B3B-6CBE0FE3E35E}" presName="parentLin" presStyleCnt="0"/>
      <dgm:spPr/>
    </dgm:pt>
    <dgm:pt modelId="{1012288B-580C-4D8E-A1DB-5619E6992D98}" type="pres">
      <dgm:prSet presAssocID="{B7F093E9-7C2E-44B4-8B3B-6CBE0FE3E35E}" presName="parentLeftMargin" presStyleLbl="node1" presStyleIdx="0" presStyleCnt="3"/>
      <dgm:spPr/>
    </dgm:pt>
    <dgm:pt modelId="{E828DDC4-0756-415A-B957-94B602877A4A}" type="pres">
      <dgm:prSet presAssocID="{B7F093E9-7C2E-44B4-8B3B-6CBE0FE3E3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EE3688-F309-4931-8F7F-576379D488AD}" type="pres">
      <dgm:prSet presAssocID="{B7F093E9-7C2E-44B4-8B3B-6CBE0FE3E35E}" presName="negativeSpace" presStyleCnt="0"/>
      <dgm:spPr/>
    </dgm:pt>
    <dgm:pt modelId="{3ABBBA71-EF6A-41E4-B9DB-7884A5F441C0}" type="pres">
      <dgm:prSet presAssocID="{B7F093E9-7C2E-44B4-8B3B-6CBE0FE3E35E}" presName="childText" presStyleLbl="conFgAcc1" presStyleIdx="1" presStyleCnt="3">
        <dgm:presLayoutVars>
          <dgm:bulletEnabled val="1"/>
        </dgm:presLayoutVars>
      </dgm:prSet>
      <dgm:spPr/>
    </dgm:pt>
    <dgm:pt modelId="{EAABDE5D-D995-413D-932A-DBC14797A88A}" type="pres">
      <dgm:prSet presAssocID="{A2D02C68-2709-4715-A187-1730828C882F}" presName="spaceBetweenRectangles" presStyleCnt="0"/>
      <dgm:spPr/>
    </dgm:pt>
    <dgm:pt modelId="{2B213EDA-1352-4685-938D-F449494E5371}" type="pres">
      <dgm:prSet presAssocID="{9767D06C-E342-4313-B844-7CBE4BE72372}" presName="parentLin" presStyleCnt="0"/>
      <dgm:spPr/>
    </dgm:pt>
    <dgm:pt modelId="{A2108333-CFBA-4258-B92F-D7C0B72566DB}" type="pres">
      <dgm:prSet presAssocID="{9767D06C-E342-4313-B844-7CBE4BE72372}" presName="parentLeftMargin" presStyleLbl="node1" presStyleIdx="1" presStyleCnt="3"/>
      <dgm:spPr/>
    </dgm:pt>
    <dgm:pt modelId="{86A43697-948B-4853-B9AD-64B1F9243917}" type="pres">
      <dgm:prSet presAssocID="{9767D06C-E342-4313-B844-7CBE4BE7237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3918582-54C1-47CF-9745-315ABFF27B9E}" type="pres">
      <dgm:prSet presAssocID="{9767D06C-E342-4313-B844-7CBE4BE72372}" presName="negativeSpace" presStyleCnt="0"/>
      <dgm:spPr/>
    </dgm:pt>
    <dgm:pt modelId="{85F6E77F-A9DB-46BF-B56B-A5918C2B269D}" type="pres">
      <dgm:prSet presAssocID="{9767D06C-E342-4313-B844-7CBE4BE72372}" presName="childText" presStyleLbl="conFgAcc1" presStyleIdx="2" presStyleCnt="3" custLinFactNeighborX="-6015" custLinFactNeighborY="3540">
        <dgm:presLayoutVars>
          <dgm:bulletEnabled val="1"/>
        </dgm:presLayoutVars>
      </dgm:prSet>
      <dgm:spPr/>
    </dgm:pt>
  </dgm:ptLst>
  <dgm:cxnLst>
    <dgm:cxn modelId="{DD33160A-812B-4609-9999-1AEB54494921}" type="presOf" srcId="{9A97DD9A-212E-426A-9594-7FEEEC4E1E2E}" destId="{BE73E007-796D-4489-903F-12724FB5CC09}" srcOrd="0" destOrd="0" presId="urn:microsoft.com/office/officeart/2005/8/layout/list1"/>
    <dgm:cxn modelId="{8C4DF61B-AB41-4B3C-AC5A-E6632D6E5366}" srcId="{B7F093E9-7C2E-44B4-8B3B-6CBE0FE3E35E}" destId="{3D6FB82D-8702-4FD5-B446-B15492C8E8D3}" srcOrd="0" destOrd="0" parTransId="{01064A5F-A089-4040-BEA5-E691D4390BDE}" sibTransId="{C0A9B8D0-1A45-4904-98C0-4C9491006681}"/>
    <dgm:cxn modelId="{7558A321-7F10-4B33-8223-A5906C85654F}" type="presOf" srcId="{9767D06C-E342-4313-B844-7CBE4BE72372}" destId="{86A43697-948B-4853-B9AD-64B1F9243917}" srcOrd="1" destOrd="0" presId="urn:microsoft.com/office/officeart/2005/8/layout/list1"/>
    <dgm:cxn modelId="{C51F5637-7445-45DA-AE67-2140D8DCA778}" type="presOf" srcId="{6F3E996A-0AA3-4EE3-B260-122F07FC63B9}" destId="{A3E10D09-1C38-4A24-82EE-5A6C623231D5}" srcOrd="0" destOrd="1" presId="urn:microsoft.com/office/officeart/2005/8/layout/list1"/>
    <dgm:cxn modelId="{DFA9CA37-0D98-4D62-B9D1-293C52A395D2}" srcId="{9767D06C-E342-4313-B844-7CBE4BE72372}" destId="{E62E8DBD-6957-4873-8E9D-000853AF034E}" srcOrd="1" destOrd="0" parTransId="{DC8459CB-CD30-4A19-BE62-7046BC0E735E}" sibTransId="{B9474C92-CD0A-4B03-9103-B97B975A3D86}"/>
    <dgm:cxn modelId="{A1F48E39-912F-4B4A-8122-1BAD089080B4}" type="presOf" srcId="{3D6FB82D-8702-4FD5-B446-B15492C8E8D3}" destId="{3ABBBA71-EF6A-41E4-B9DB-7884A5F441C0}" srcOrd="0" destOrd="0" presId="urn:microsoft.com/office/officeart/2005/8/layout/list1"/>
    <dgm:cxn modelId="{351EB658-99D6-4CF7-A800-5395F3035ECC}" type="presOf" srcId="{4AD13E16-C8EF-4219-ADEC-3EFA367F63FB}" destId="{85F6E77F-A9DB-46BF-B56B-A5918C2B269D}" srcOrd="0" destOrd="0" presId="urn:microsoft.com/office/officeart/2005/8/layout/list1"/>
    <dgm:cxn modelId="{981E0964-8AA4-FB41-AC31-6B0CF9986A7E}" srcId="{9767D06C-E342-4313-B844-7CBE4BE72372}" destId="{6A7F2E8C-3D4E-D749-94D9-B3251BD6C912}" srcOrd="2" destOrd="0" parTransId="{7C018D04-1623-FC4C-A1C8-A1267493E662}" sibTransId="{254F11DC-201F-1445-9453-C715D55F8EBE}"/>
    <dgm:cxn modelId="{EC8FAE75-18EE-4814-B0BA-755D1D40FBAA}" type="presOf" srcId="{E62E8DBD-6957-4873-8E9D-000853AF034E}" destId="{85F6E77F-A9DB-46BF-B56B-A5918C2B269D}" srcOrd="0" destOrd="1" presId="urn:microsoft.com/office/officeart/2005/8/layout/list1"/>
    <dgm:cxn modelId="{E5CAFD82-66A9-45EC-9A06-C6501841BCB5}" type="presOf" srcId="{45D65E2E-57FB-46B9-A23E-155578272902}" destId="{A3E10D09-1C38-4A24-82EE-5A6C623231D5}" srcOrd="0" destOrd="0" presId="urn:microsoft.com/office/officeart/2005/8/layout/list1"/>
    <dgm:cxn modelId="{97F54785-09DC-41A6-A3BE-E40425E3AE7B}" type="presOf" srcId="{1DBA91F1-7E8C-41C9-A838-D658A98417D5}" destId="{BF2881D7-900F-4C8E-9F09-9C05371A57B2}" srcOrd="0" destOrd="0" presId="urn:microsoft.com/office/officeart/2005/8/layout/list1"/>
    <dgm:cxn modelId="{EB873A8C-8EA6-4733-8546-BA5A4DB16745}" type="presOf" srcId="{9A97DD9A-212E-426A-9594-7FEEEC4E1E2E}" destId="{31FF8910-63AB-4043-A89B-AB8E707B7A48}" srcOrd="1" destOrd="0" presId="urn:microsoft.com/office/officeart/2005/8/layout/list1"/>
    <dgm:cxn modelId="{05382DB0-93E0-41A2-9F05-DBE0C57CD836}" srcId="{1DBA91F1-7E8C-41C9-A838-D658A98417D5}" destId="{B7F093E9-7C2E-44B4-8B3B-6CBE0FE3E35E}" srcOrd="1" destOrd="0" parTransId="{975EB889-7FE2-4B31-A57C-D6644EDC0C5B}" sibTransId="{A2D02C68-2709-4715-A187-1730828C882F}"/>
    <dgm:cxn modelId="{8EA684B7-844F-4D1A-913B-4AA924E72F75}" srcId="{9A97DD9A-212E-426A-9594-7FEEEC4E1E2E}" destId="{6F3E996A-0AA3-4EE3-B260-122F07FC63B9}" srcOrd="1" destOrd="0" parTransId="{C5F8FC29-3CC2-48C8-A0BA-184301B9A503}" sibTransId="{4960F7FB-C4ED-4761-9484-C868EE2CA5D8}"/>
    <dgm:cxn modelId="{954D4FBB-8743-457A-9A8E-062328A972A7}" type="presOf" srcId="{1F256EDC-5F96-4744-B15C-2D1943C70739}" destId="{3ABBBA71-EF6A-41E4-B9DB-7884A5F441C0}" srcOrd="0" destOrd="1" presId="urn:microsoft.com/office/officeart/2005/8/layout/list1"/>
    <dgm:cxn modelId="{81E937BE-E59C-4053-B608-515948E2BA0B}" srcId="{B7F093E9-7C2E-44B4-8B3B-6CBE0FE3E35E}" destId="{1F256EDC-5F96-4744-B15C-2D1943C70739}" srcOrd="1" destOrd="0" parTransId="{2BDBFB8C-BDE9-486A-8DD1-A7FCA6AED5F0}" sibTransId="{360B594D-5CE0-47CD-8F68-0B32F75E34FC}"/>
    <dgm:cxn modelId="{359D3EBF-2FA2-42B9-BDAA-062B1B914EC4}" srcId="{9767D06C-E342-4313-B844-7CBE4BE72372}" destId="{4AD13E16-C8EF-4219-ADEC-3EFA367F63FB}" srcOrd="0" destOrd="0" parTransId="{C2D82D0B-71BA-449B-9321-1F02F63BBED8}" sibTransId="{7C9354BF-915D-40A9-977F-DCD4C79AE9A4}"/>
    <dgm:cxn modelId="{8F5AFDC3-F9D2-4A39-8886-25F589A19EC9}" type="presOf" srcId="{B7F093E9-7C2E-44B4-8B3B-6CBE0FE3E35E}" destId="{E828DDC4-0756-415A-B957-94B602877A4A}" srcOrd="1" destOrd="0" presId="urn:microsoft.com/office/officeart/2005/8/layout/list1"/>
    <dgm:cxn modelId="{B81CB0C5-AA1E-4155-88E7-A19EC27EBDB1}" type="presOf" srcId="{B7F093E9-7C2E-44B4-8B3B-6CBE0FE3E35E}" destId="{1012288B-580C-4D8E-A1DB-5619E6992D98}" srcOrd="0" destOrd="0" presId="urn:microsoft.com/office/officeart/2005/8/layout/list1"/>
    <dgm:cxn modelId="{E58A2CCE-770E-1840-940B-FB1248774F65}" type="presOf" srcId="{6A7F2E8C-3D4E-D749-94D9-B3251BD6C912}" destId="{85F6E77F-A9DB-46BF-B56B-A5918C2B269D}" srcOrd="0" destOrd="2" presId="urn:microsoft.com/office/officeart/2005/8/layout/list1"/>
    <dgm:cxn modelId="{6EE1A5DD-79E9-4FC2-BFBE-DA7B4C71D980}" srcId="{1DBA91F1-7E8C-41C9-A838-D658A98417D5}" destId="{9A97DD9A-212E-426A-9594-7FEEEC4E1E2E}" srcOrd="0" destOrd="0" parTransId="{CFB8B198-74C4-4710-BA7C-5F16A52BB9D3}" sibTransId="{A822033B-D112-4812-B9AC-0AEDBC4B3389}"/>
    <dgm:cxn modelId="{FE68F8E0-776A-49A3-8850-D44015EFEFE4}" srcId="{9A97DD9A-212E-426A-9594-7FEEEC4E1E2E}" destId="{45D65E2E-57FB-46B9-A23E-155578272902}" srcOrd="0" destOrd="0" parTransId="{D504A610-38C8-4BDE-BB8B-E71AB9A63BD2}" sibTransId="{C35F0E74-D801-4FFD-B331-4EF428DDF3B5}"/>
    <dgm:cxn modelId="{1F9E31E8-2B2E-4F8E-AA9B-B5366FE84796}" srcId="{1DBA91F1-7E8C-41C9-A838-D658A98417D5}" destId="{9767D06C-E342-4313-B844-7CBE4BE72372}" srcOrd="2" destOrd="0" parTransId="{07642ABB-36AA-4345-A138-3BA34143FF70}" sibTransId="{5B3210CA-F7F6-43EC-9250-21702872AB7F}"/>
    <dgm:cxn modelId="{03078BEE-90A0-48A0-AE5D-F090127FEF8F}" type="presOf" srcId="{9767D06C-E342-4313-B844-7CBE4BE72372}" destId="{A2108333-CFBA-4258-B92F-D7C0B72566DB}" srcOrd="0" destOrd="0" presId="urn:microsoft.com/office/officeart/2005/8/layout/list1"/>
    <dgm:cxn modelId="{75CF6746-D341-48CC-AC7A-8E28A3A34903}" type="presParOf" srcId="{BF2881D7-900F-4C8E-9F09-9C05371A57B2}" destId="{9FB0A25D-1E70-42A1-9576-9E02D777FD4E}" srcOrd="0" destOrd="0" presId="urn:microsoft.com/office/officeart/2005/8/layout/list1"/>
    <dgm:cxn modelId="{6008D119-B2B8-4210-90F1-3231FCCB360E}" type="presParOf" srcId="{9FB0A25D-1E70-42A1-9576-9E02D777FD4E}" destId="{BE73E007-796D-4489-903F-12724FB5CC09}" srcOrd="0" destOrd="0" presId="urn:microsoft.com/office/officeart/2005/8/layout/list1"/>
    <dgm:cxn modelId="{0D930E14-E5E7-4C18-993D-6C4629C49FFE}" type="presParOf" srcId="{9FB0A25D-1E70-42A1-9576-9E02D777FD4E}" destId="{31FF8910-63AB-4043-A89B-AB8E707B7A48}" srcOrd="1" destOrd="0" presId="urn:microsoft.com/office/officeart/2005/8/layout/list1"/>
    <dgm:cxn modelId="{2B48FCFF-0983-40D5-9E49-FBDD9260800D}" type="presParOf" srcId="{BF2881D7-900F-4C8E-9F09-9C05371A57B2}" destId="{7EB05BDB-5555-4796-8535-314A88387643}" srcOrd="1" destOrd="0" presId="urn:microsoft.com/office/officeart/2005/8/layout/list1"/>
    <dgm:cxn modelId="{CAC5FDEF-616A-43F2-AC6D-BE154E15F6A3}" type="presParOf" srcId="{BF2881D7-900F-4C8E-9F09-9C05371A57B2}" destId="{A3E10D09-1C38-4A24-82EE-5A6C623231D5}" srcOrd="2" destOrd="0" presId="urn:microsoft.com/office/officeart/2005/8/layout/list1"/>
    <dgm:cxn modelId="{2AFDE3E6-B3DC-4E29-B9EE-959DF16B49A0}" type="presParOf" srcId="{BF2881D7-900F-4C8E-9F09-9C05371A57B2}" destId="{4ADA33E3-F576-4BEE-8839-FD6C876D98B5}" srcOrd="3" destOrd="0" presId="urn:microsoft.com/office/officeart/2005/8/layout/list1"/>
    <dgm:cxn modelId="{AAB6C715-034C-4ABB-A74F-E133A1CC10B5}" type="presParOf" srcId="{BF2881D7-900F-4C8E-9F09-9C05371A57B2}" destId="{90673E8C-1446-4013-AA38-FC1EE3BD6C54}" srcOrd="4" destOrd="0" presId="urn:microsoft.com/office/officeart/2005/8/layout/list1"/>
    <dgm:cxn modelId="{C39AED7D-A80F-4E84-B472-D1D555C56C04}" type="presParOf" srcId="{90673E8C-1446-4013-AA38-FC1EE3BD6C54}" destId="{1012288B-580C-4D8E-A1DB-5619E6992D98}" srcOrd="0" destOrd="0" presId="urn:microsoft.com/office/officeart/2005/8/layout/list1"/>
    <dgm:cxn modelId="{29ECFFA8-798D-4B86-BB13-F40133521FFC}" type="presParOf" srcId="{90673E8C-1446-4013-AA38-FC1EE3BD6C54}" destId="{E828DDC4-0756-415A-B957-94B602877A4A}" srcOrd="1" destOrd="0" presId="urn:microsoft.com/office/officeart/2005/8/layout/list1"/>
    <dgm:cxn modelId="{3F26CCE7-2DEA-4038-8F9A-0CC3254B1EAA}" type="presParOf" srcId="{BF2881D7-900F-4C8E-9F09-9C05371A57B2}" destId="{60EE3688-F309-4931-8F7F-576379D488AD}" srcOrd="5" destOrd="0" presId="urn:microsoft.com/office/officeart/2005/8/layout/list1"/>
    <dgm:cxn modelId="{C9C8EBE6-E1E8-489B-8F4B-A149BBF5E280}" type="presParOf" srcId="{BF2881D7-900F-4C8E-9F09-9C05371A57B2}" destId="{3ABBBA71-EF6A-41E4-B9DB-7884A5F441C0}" srcOrd="6" destOrd="0" presId="urn:microsoft.com/office/officeart/2005/8/layout/list1"/>
    <dgm:cxn modelId="{79D87A0F-D6EE-4D74-88BF-EEC44347C829}" type="presParOf" srcId="{BF2881D7-900F-4C8E-9F09-9C05371A57B2}" destId="{EAABDE5D-D995-413D-932A-DBC14797A88A}" srcOrd="7" destOrd="0" presId="urn:microsoft.com/office/officeart/2005/8/layout/list1"/>
    <dgm:cxn modelId="{231C6D46-F37E-4676-9644-78FA196ACCCB}" type="presParOf" srcId="{BF2881D7-900F-4C8E-9F09-9C05371A57B2}" destId="{2B213EDA-1352-4685-938D-F449494E5371}" srcOrd="8" destOrd="0" presId="urn:microsoft.com/office/officeart/2005/8/layout/list1"/>
    <dgm:cxn modelId="{ABC8809B-5C47-4D82-8E79-6772CC4589F0}" type="presParOf" srcId="{2B213EDA-1352-4685-938D-F449494E5371}" destId="{A2108333-CFBA-4258-B92F-D7C0B72566DB}" srcOrd="0" destOrd="0" presId="urn:microsoft.com/office/officeart/2005/8/layout/list1"/>
    <dgm:cxn modelId="{96C36C92-76D8-440A-9D08-051B6489E2AA}" type="presParOf" srcId="{2B213EDA-1352-4685-938D-F449494E5371}" destId="{86A43697-948B-4853-B9AD-64B1F9243917}" srcOrd="1" destOrd="0" presId="urn:microsoft.com/office/officeart/2005/8/layout/list1"/>
    <dgm:cxn modelId="{DFC2FC7A-FA5E-4F68-9196-2D3573E405DD}" type="presParOf" srcId="{BF2881D7-900F-4C8E-9F09-9C05371A57B2}" destId="{13918582-54C1-47CF-9745-315ABFF27B9E}" srcOrd="9" destOrd="0" presId="urn:microsoft.com/office/officeart/2005/8/layout/list1"/>
    <dgm:cxn modelId="{2DD21AC6-C0AC-4EE2-A5E0-0841215D271A}" type="presParOf" srcId="{BF2881D7-900F-4C8E-9F09-9C05371A57B2}" destId="{85F6E77F-A9DB-46BF-B56B-A5918C2B269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52ED16-6CB1-A04C-B242-103455DAB5AE}" type="doc">
      <dgm:prSet loTypeId="urn:microsoft.com/office/officeart/2005/8/layout/lProcess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A0F345-76AA-C140-AEA9-4A5772F250DE}">
      <dgm:prSet phldrT="[Text]" custT="1"/>
      <dgm:spPr/>
      <dgm:t>
        <a:bodyPr/>
        <a:lstStyle/>
        <a:p>
          <a:r>
            <a:rPr lang="en-US" sz="4400" dirty="0"/>
            <a:t>M1</a:t>
          </a:r>
        </a:p>
      </dgm:t>
    </dgm:pt>
    <dgm:pt modelId="{4EE69A41-7084-DF4F-BE8C-7346D07205E6}" type="parTrans" cxnId="{9A325313-94CE-1440-9845-8970938721B0}">
      <dgm:prSet/>
      <dgm:spPr/>
      <dgm:t>
        <a:bodyPr/>
        <a:lstStyle/>
        <a:p>
          <a:endParaRPr lang="en-US"/>
        </a:p>
      </dgm:t>
    </dgm:pt>
    <dgm:pt modelId="{B15BB461-C861-1148-A3AB-2E921FB01EAE}" type="sibTrans" cxnId="{9A325313-94CE-1440-9845-8970938721B0}">
      <dgm:prSet/>
      <dgm:spPr/>
      <dgm:t>
        <a:bodyPr/>
        <a:lstStyle/>
        <a:p>
          <a:endParaRPr lang="en-US"/>
        </a:p>
      </dgm:t>
    </dgm:pt>
    <dgm:pt modelId="{E13AA8B5-8C93-DF40-93CB-C7643D6C4F29}">
      <dgm:prSet phldrT="[Text]" custT="1"/>
      <dgm:spPr/>
      <dgm:t>
        <a:bodyPr/>
        <a:lstStyle/>
        <a:p>
          <a:r>
            <a:rPr lang="en-US" sz="1800" b="1" dirty="0"/>
            <a:t>Narrow definition of money supply conforming to money's role as a medium of exchange. </a:t>
          </a:r>
        </a:p>
      </dgm:t>
    </dgm:pt>
    <dgm:pt modelId="{DE15A6D0-5E90-4944-B668-C75BA3787C36}" type="parTrans" cxnId="{41CD7F02-234F-4340-96F6-27537F54A757}">
      <dgm:prSet/>
      <dgm:spPr/>
      <dgm:t>
        <a:bodyPr/>
        <a:lstStyle/>
        <a:p>
          <a:endParaRPr lang="en-US"/>
        </a:p>
      </dgm:t>
    </dgm:pt>
    <dgm:pt modelId="{01073FDB-2274-A246-96A6-9E0F9C3A016F}" type="sibTrans" cxnId="{41CD7F02-234F-4340-96F6-27537F54A757}">
      <dgm:prSet/>
      <dgm:spPr/>
      <dgm:t>
        <a:bodyPr/>
        <a:lstStyle/>
        <a:p>
          <a:endParaRPr lang="en-US"/>
        </a:p>
      </dgm:t>
    </dgm:pt>
    <dgm:pt modelId="{AF3E94DF-A12C-E44D-B22A-A021FCB41B29}">
      <dgm:prSet phldrT="[Text]" custT="1"/>
      <dgm:spPr/>
      <dgm:t>
        <a:bodyPr/>
        <a:lstStyle/>
        <a:p>
          <a:r>
            <a:rPr lang="en-US" sz="1800" b="1" dirty="0"/>
            <a:t>Includes: Coins, currency, checks, other demand deposits, traveler's checks.</a:t>
          </a:r>
        </a:p>
      </dgm:t>
    </dgm:pt>
    <dgm:pt modelId="{3BE63F6D-E9B0-B443-9FF4-C1111E5BACE5}" type="parTrans" cxnId="{946DB4AE-1477-2141-8CF8-160430A636C9}">
      <dgm:prSet/>
      <dgm:spPr/>
      <dgm:t>
        <a:bodyPr/>
        <a:lstStyle/>
        <a:p>
          <a:endParaRPr lang="en-US"/>
        </a:p>
      </dgm:t>
    </dgm:pt>
    <dgm:pt modelId="{B6F09E68-AF7A-1343-9BAC-1EE146B3DEE1}" type="sibTrans" cxnId="{946DB4AE-1477-2141-8CF8-160430A636C9}">
      <dgm:prSet/>
      <dgm:spPr/>
      <dgm:t>
        <a:bodyPr/>
        <a:lstStyle/>
        <a:p>
          <a:endParaRPr lang="en-US"/>
        </a:p>
      </dgm:t>
    </dgm:pt>
    <dgm:pt modelId="{FFAC1621-39F6-B74D-9D7E-B2B65033B61B}">
      <dgm:prSet phldrT="[Text]" custT="1"/>
      <dgm:spPr/>
      <dgm:t>
        <a:bodyPr/>
        <a:lstStyle/>
        <a:p>
          <a:r>
            <a:rPr lang="en-US" sz="4400" dirty="0"/>
            <a:t>M2</a:t>
          </a:r>
          <a:endParaRPr lang="en-US" sz="5000" dirty="0"/>
        </a:p>
      </dgm:t>
    </dgm:pt>
    <dgm:pt modelId="{122F143F-9B5E-B348-B26B-6CCE590E5987}" type="parTrans" cxnId="{34FE9947-DDFE-7346-93EC-51CAC45D2C22}">
      <dgm:prSet/>
      <dgm:spPr/>
      <dgm:t>
        <a:bodyPr/>
        <a:lstStyle/>
        <a:p>
          <a:endParaRPr lang="en-US"/>
        </a:p>
      </dgm:t>
    </dgm:pt>
    <dgm:pt modelId="{E2C2D6E3-2090-8441-8FFE-41A6E343AAE9}" type="sibTrans" cxnId="{34FE9947-DDFE-7346-93EC-51CAC45D2C22}">
      <dgm:prSet/>
      <dgm:spPr/>
      <dgm:t>
        <a:bodyPr/>
        <a:lstStyle/>
        <a:p>
          <a:endParaRPr lang="en-US"/>
        </a:p>
      </dgm:t>
    </dgm:pt>
    <dgm:pt modelId="{7444BB10-7574-B84C-A0C1-E1106DC68840}">
      <dgm:prSet phldrT="[Text]" custT="1"/>
      <dgm:spPr/>
      <dgm:t>
        <a:bodyPr/>
        <a:lstStyle/>
        <a:p>
          <a:r>
            <a:rPr lang="en-US" sz="1800" b="1" dirty="0"/>
            <a:t>Broad definition of money supply conforming to money's role as a medium of exchange &amp; store of value. </a:t>
          </a:r>
        </a:p>
      </dgm:t>
    </dgm:pt>
    <dgm:pt modelId="{33FCD38C-6645-EF42-BD8F-9BD4B4E8D75E}" type="parTrans" cxnId="{DA2D246E-4528-6848-AE29-A9D90B457702}">
      <dgm:prSet/>
      <dgm:spPr/>
      <dgm:t>
        <a:bodyPr/>
        <a:lstStyle/>
        <a:p>
          <a:endParaRPr lang="en-US"/>
        </a:p>
      </dgm:t>
    </dgm:pt>
    <dgm:pt modelId="{BDED320E-3D42-B848-9455-483D17ECBAE4}" type="sibTrans" cxnId="{DA2D246E-4528-6848-AE29-A9D90B457702}">
      <dgm:prSet/>
      <dgm:spPr/>
      <dgm:t>
        <a:bodyPr/>
        <a:lstStyle/>
        <a:p>
          <a:endParaRPr lang="en-US"/>
        </a:p>
      </dgm:t>
    </dgm:pt>
    <dgm:pt modelId="{B5B068CE-99A6-3D45-89D8-E74E39CFFBF9}">
      <dgm:prSet phldrT="[Text]" custT="1"/>
      <dgm:spPr/>
      <dgm:t>
        <a:bodyPr/>
        <a:lstStyle/>
        <a:p>
          <a:r>
            <a:rPr lang="en-US" sz="1800" b="1" dirty="0"/>
            <a:t>Includes: MI &amp; saving deposits, time deposits, &amp; money market funds</a:t>
          </a:r>
          <a:r>
            <a:rPr lang="en-US" sz="1800" b="1" i="0" dirty="0"/>
            <a:t> </a:t>
          </a:r>
          <a:endParaRPr lang="en-US" sz="1800" b="1" dirty="0"/>
        </a:p>
      </dgm:t>
    </dgm:pt>
    <dgm:pt modelId="{35364201-26DB-F041-86C3-BDFFE85BB74F}" type="parTrans" cxnId="{0D6CA25D-EF52-F44F-9E5E-40815BEDADD5}">
      <dgm:prSet/>
      <dgm:spPr/>
      <dgm:t>
        <a:bodyPr/>
        <a:lstStyle/>
        <a:p>
          <a:endParaRPr lang="en-US"/>
        </a:p>
      </dgm:t>
    </dgm:pt>
    <dgm:pt modelId="{11EADCF2-854E-164C-8CF8-61231B446FA9}" type="sibTrans" cxnId="{0D6CA25D-EF52-F44F-9E5E-40815BEDADD5}">
      <dgm:prSet/>
      <dgm:spPr/>
      <dgm:t>
        <a:bodyPr/>
        <a:lstStyle/>
        <a:p>
          <a:endParaRPr lang="en-US"/>
        </a:p>
      </dgm:t>
    </dgm:pt>
    <dgm:pt modelId="{3C09BB02-FFFB-6545-9428-6A79399C9484}" type="pres">
      <dgm:prSet presAssocID="{B152ED16-6CB1-A04C-B242-103455DAB5AE}" presName="theList" presStyleCnt="0">
        <dgm:presLayoutVars>
          <dgm:dir/>
          <dgm:animLvl val="lvl"/>
          <dgm:resizeHandles val="exact"/>
        </dgm:presLayoutVars>
      </dgm:prSet>
      <dgm:spPr/>
    </dgm:pt>
    <dgm:pt modelId="{2275B92A-7EFA-8E4C-A783-114FD626ED91}" type="pres">
      <dgm:prSet presAssocID="{BBA0F345-76AA-C140-AEA9-4A5772F250DE}" presName="compNode" presStyleCnt="0"/>
      <dgm:spPr/>
    </dgm:pt>
    <dgm:pt modelId="{FAC10306-6DA0-BC41-AC36-3117B8F0F899}" type="pres">
      <dgm:prSet presAssocID="{BBA0F345-76AA-C140-AEA9-4A5772F250DE}" presName="aNode" presStyleLbl="bgShp" presStyleIdx="0" presStyleCnt="2"/>
      <dgm:spPr/>
    </dgm:pt>
    <dgm:pt modelId="{6232FDB5-0BFD-6F4E-9E59-62A40C0619E6}" type="pres">
      <dgm:prSet presAssocID="{BBA0F345-76AA-C140-AEA9-4A5772F250DE}" presName="textNode" presStyleLbl="bgShp" presStyleIdx="0" presStyleCnt="2"/>
      <dgm:spPr/>
    </dgm:pt>
    <dgm:pt modelId="{884055BE-47B0-0D41-8E60-B2DCDEEE9E74}" type="pres">
      <dgm:prSet presAssocID="{BBA0F345-76AA-C140-AEA9-4A5772F250DE}" presName="compChildNode" presStyleCnt="0"/>
      <dgm:spPr/>
    </dgm:pt>
    <dgm:pt modelId="{EDD4F670-C38D-9D49-B42E-28C8E26BE05E}" type="pres">
      <dgm:prSet presAssocID="{BBA0F345-76AA-C140-AEA9-4A5772F250DE}" presName="theInnerList" presStyleCnt="0"/>
      <dgm:spPr/>
    </dgm:pt>
    <dgm:pt modelId="{BC1C400A-C1B9-E846-90A2-2852860CADA2}" type="pres">
      <dgm:prSet presAssocID="{E13AA8B5-8C93-DF40-93CB-C7643D6C4F29}" presName="childNode" presStyleLbl="node1" presStyleIdx="0" presStyleCnt="4">
        <dgm:presLayoutVars>
          <dgm:bulletEnabled val="1"/>
        </dgm:presLayoutVars>
      </dgm:prSet>
      <dgm:spPr/>
    </dgm:pt>
    <dgm:pt modelId="{B732D2C8-387C-4440-91B7-986899574072}" type="pres">
      <dgm:prSet presAssocID="{E13AA8B5-8C93-DF40-93CB-C7643D6C4F29}" presName="aSpace2" presStyleCnt="0"/>
      <dgm:spPr/>
    </dgm:pt>
    <dgm:pt modelId="{2FF724EE-1DF6-4E42-B4D4-AB5AE2DF9B3A}" type="pres">
      <dgm:prSet presAssocID="{AF3E94DF-A12C-E44D-B22A-A021FCB41B29}" presName="childNode" presStyleLbl="node1" presStyleIdx="1" presStyleCnt="4">
        <dgm:presLayoutVars>
          <dgm:bulletEnabled val="1"/>
        </dgm:presLayoutVars>
      </dgm:prSet>
      <dgm:spPr/>
    </dgm:pt>
    <dgm:pt modelId="{D7B46476-1DB6-0742-8A95-E02F2799F8D6}" type="pres">
      <dgm:prSet presAssocID="{BBA0F345-76AA-C140-AEA9-4A5772F250DE}" presName="aSpace" presStyleCnt="0"/>
      <dgm:spPr/>
    </dgm:pt>
    <dgm:pt modelId="{655C9EA2-E159-AB41-9802-A26462F035E2}" type="pres">
      <dgm:prSet presAssocID="{FFAC1621-39F6-B74D-9D7E-B2B65033B61B}" presName="compNode" presStyleCnt="0"/>
      <dgm:spPr/>
    </dgm:pt>
    <dgm:pt modelId="{D2AB8FCA-9C4E-EE4C-82AF-5A603846B28C}" type="pres">
      <dgm:prSet presAssocID="{FFAC1621-39F6-B74D-9D7E-B2B65033B61B}" presName="aNode" presStyleLbl="bgShp" presStyleIdx="1" presStyleCnt="2"/>
      <dgm:spPr/>
    </dgm:pt>
    <dgm:pt modelId="{30C90919-29B5-EC4B-9837-141C9430EE9A}" type="pres">
      <dgm:prSet presAssocID="{FFAC1621-39F6-B74D-9D7E-B2B65033B61B}" presName="textNode" presStyleLbl="bgShp" presStyleIdx="1" presStyleCnt="2"/>
      <dgm:spPr/>
    </dgm:pt>
    <dgm:pt modelId="{7D110071-8A83-3D42-AFFA-113D58C7C8FD}" type="pres">
      <dgm:prSet presAssocID="{FFAC1621-39F6-B74D-9D7E-B2B65033B61B}" presName="compChildNode" presStyleCnt="0"/>
      <dgm:spPr/>
    </dgm:pt>
    <dgm:pt modelId="{80139C4D-9093-E342-8E1B-A05646037687}" type="pres">
      <dgm:prSet presAssocID="{FFAC1621-39F6-B74D-9D7E-B2B65033B61B}" presName="theInnerList" presStyleCnt="0"/>
      <dgm:spPr/>
    </dgm:pt>
    <dgm:pt modelId="{A7FDF0F9-6298-0848-9F39-28DADD1F8983}" type="pres">
      <dgm:prSet presAssocID="{7444BB10-7574-B84C-A0C1-E1106DC68840}" presName="childNode" presStyleLbl="node1" presStyleIdx="2" presStyleCnt="4">
        <dgm:presLayoutVars>
          <dgm:bulletEnabled val="1"/>
        </dgm:presLayoutVars>
      </dgm:prSet>
      <dgm:spPr/>
    </dgm:pt>
    <dgm:pt modelId="{3DF43A4A-9635-EA42-8BEC-56C7B5E8767E}" type="pres">
      <dgm:prSet presAssocID="{7444BB10-7574-B84C-A0C1-E1106DC68840}" presName="aSpace2" presStyleCnt="0"/>
      <dgm:spPr/>
    </dgm:pt>
    <dgm:pt modelId="{00C41939-3AFE-A644-BCED-9408CF824B12}" type="pres">
      <dgm:prSet presAssocID="{B5B068CE-99A6-3D45-89D8-E74E39CFFBF9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41CD7F02-234F-4340-96F6-27537F54A757}" srcId="{BBA0F345-76AA-C140-AEA9-4A5772F250DE}" destId="{E13AA8B5-8C93-DF40-93CB-C7643D6C4F29}" srcOrd="0" destOrd="0" parTransId="{DE15A6D0-5E90-4944-B668-C75BA3787C36}" sibTransId="{01073FDB-2274-A246-96A6-9E0F9C3A016F}"/>
    <dgm:cxn modelId="{A6CE2210-8F4B-8C49-8500-20316874DAFD}" type="presOf" srcId="{B5B068CE-99A6-3D45-89D8-E74E39CFFBF9}" destId="{00C41939-3AFE-A644-BCED-9408CF824B12}" srcOrd="0" destOrd="0" presId="urn:microsoft.com/office/officeart/2005/8/layout/lProcess2"/>
    <dgm:cxn modelId="{9A325313-94CE-1440-9845-8970938721B0}" srcId="{B152ED16-6CB1-A04C-B242-103455DAB5AE}" destId="{BBA0F345-76AA-C140-AEA9-4A5772F250DE}" srcOrd="0" destOrd="0" parTransId="{4EE69A41-7084-DF4F-BE8C-7346D07205E6}" sibTransId="{B15BB461-C861-1148-A3AB-2E921FB01EAE}"/>
    <dgm:cxn modelId="{15347D29-3F96-B147-A46A-50CB524BB925}" type="presOf" srcId="{BBA0F345-76AA-C140-AEA9-4A5772F250DE}" destId="{FAC10306-6DA0-BC41-AC36-3117B8F0F899}" srcOrd="0" destOrd="0" presId="urn:microsoft.com/office/officeart/2005/8/layout/lProcess2"/>
    <dgm:cxn modelId="{34FE9947-DDFE-7346-93EC-51CAC45D2C22}" srcId="{B152ED16-6CB1-A04C-B242-103455DAB5AE}" destId="{FFAC1621-39F6-B74D-9D7E-B2B65033B61B}" srcOrd="1" destOrd="0" parTransId="{122F143F-9B5E-B348-B26B-6CCE590E5987}" sibTransId="{E2C2D6E3-2090-8441-8FFE-41A6E343AAE9}"/>
    <dgm:cxn modelId="{7259AC4C-3DDA-1C43-925E-2AFC794E3ABB}" type="presOf" srcId="{BBA0F345-76AA-C140-AEA9-4A5772F250DE}" destId="{6232FDB5-0BFD-6F4E-9E59-62A40C0619E6}" srcOrd="1" destOrd="0" presId="urn:microsoft.com/office/officeart/2005/8/layout/lProcess2"/>
    <dgm:cxn modelId="{0D6CA25D-EF52-F44F-9E5E-40815BEDADD5}" srcId="{FFAC1621-39F6-B74D-9D7E-B2B65033B61B}" destId="{B5B068CE-99A6-3D45-89D8-E74E39CFFBF9}" srcOrd="1" destOrd="0" parTransId="{35364201-26DB-F041-86C3-BDFFE85BB74F}" sibTransId="{11EADCF2-854E-164C-8CF8-61231B446FA9}"/>
    <dgm:cxn modelId="{2A71175F-1C9E-CE4A-9513-1C55A217DD5C}" type="presOf" srcId="{B152ED16-6CB1-A04C-B242-103455DAB5AE}" destId="{3C09BB02-FFFB-6545-9428-6A79399C9484}" srcOrd="0" destOrd="0" presId="urn:microsoft.com/office/officeart/2005/8/layout/lProcess2"/>
    <dgm:cxn modelId="{DA2D246E-4528-6848-AE29-A9D90B457702}" srcId="{FFAC1621-39F6-B74D-9D7E-B2B65033B61B}" destId="{7444BB10-7574-B84C-A0C1-E1106DC68840}" srcOrd="0" destOrd="0" parTransId="{33FCD38C-6645-EF42-BD8F-9BD4B4E8D75E}" sibTransId="{BDED320E-3D42-B848-9455-483D17ECBAE4}"/>
    <dgm:cxn modelId="{D3A9B37F-99C5-4947-9690-4F6AB2416C16}" type="presOf" srcId="{7444BB10-7574-B84C-A0C1-E1106DC68840}" destId="{A7FDF0F9-6298-0848-9F39-28DADD1F8983}" srcOrd="0" destOrd="0" presId="urn:microsoft.com/office/officeart/2005/8/layout/lProcess2"/>
    <dgm:cxn modelId="{ADDA968A-35C1-204A-9210-C30B438193D9}" type="presOf" srcId="{FFAC1621-39F6-B74D-9D7E-B2B65033B61B}" destId="{30C90919-29B5-EC4B-9837-141C9430EE9A}" srcOrd="1" destOrd="0" presId="urn:microsoft.com/office/officeart/2005/8/layout/lProcess2"/>
    <dgm:cxn modelId="{09750E8B-C114-094C-90F6-F31889846314}" type="presOf" srcId="{FFAC1621-39F6-B74D-9D7E-B2B65033B61B}" destId="{D2AB8FCA-9C4E-EE4C-82AF-5A603846B28C}" srcOrd="0" destOrd="0" presId="urn:microsoft.com/office/officeart/2005/8/layout/lProcess2"/>
    <dgm:cxn modelId="{5EFF769D-317A-BD46-A790-F199CBAE10E2}" type="presOf" srcId="{E13AA8B5-8C93-DF40-93CB-C7643D6C4F29}" destId="{BC1C400A-C1B9-E846-90A2-2852860CADA2}" srcOrd="0" destOrd="0" presId="urn:microsoft.com/office/officeart/2005/8/layout/lProcess2"/>
    <dgm:cxn modelId="{946DB4AE-1477-2141-8CF8-160430A636C9}" srcId="{BBA0F345-76AA-C140-AEA9-4A5772F250DE}" destId="{AF3E94DF-A12C-E44D-B22A-A021FCB41B29}" srcOrd="1" destOrd="0" parTransId="{3BE63F6D-E9B0-B443-9FF4-C1111E5BACE5}" sibTransId="{B6F09E68-AF7A-1343-9BAC-1EE146B3DEE1}"/>
    <dgm:cxn modelId="{D53A81BC-AA5B-3840-BB89-65B0E86FD097}" type="presOf" srcId="{AF3E94DF-A12C-E44D-B22A-A021FCB41B29}" destId="{2FF724EE-1DF6-4E42-B4D4-AB5AE2DF9B3A}" srcOrd="0" destOrd="0" presId="urn:microsoft.com/office/officeart/2005/8/layout/lProcess2"/>
    <dgm:cxn modelId="{CD6EF334-6FC8-1E46-8FB6-C12EE9578B9D}" type="presParOf" srcId="{3C09BB02-FFFB-6545-9428-6A79399C9484}" destId="{2275B92A-7EFA-8E4C-A783-114FD626ED91}" srcOrd="0" destOrd="0" presId="urn:microsoft.com/office/officeart/2005/8/layout/lProcess2"/>
    <dgm:cxn modelId="{F6CB1D95-80E0-F146-BC0D-16E805F30ED4}" type="presParOf" srcId="{2275B92A-7EFA-8E4C-A783-114FD626ED91}" destId="{FAC10306-6DA0-BC41-AC36-3117B8F0F899}" srcOrd="0" destOrd="0" presId="urn:microsoft.com/office/officeart/2005/8/layout/lProcess2"/>
    <dgm:cxn modelId="{5E106539-58A3-B24F-88B7-91D3186725AE}" type="presParOf" srcId="{2275B92A-7EFA-8E4C-A783-114FD626ED91}" destId="{6232FDB5-0BFD-6F4E-9E59-62A40C0619E6}" srcOrd="1" destOrd="0" presId="urn:microsoft.com/office/officeart/2005/8/layout/lProcess2"/>
    <dgm:cxn modelId="{04C9C1AB-CFD0-F14F-9164-803DBB129E2A}" type="presParOf" srcId="{2275B92A-7EFA-8E4C-A783-114FD626ED91}" destId="{884055BE-47B0-0D41-8E60-B2DCDEEE9E74}" srcOrd="2" destOrd="0" presId="urn:microsoft.com/office/officeart/2005/8/layout/lProcess2"/>
    <dgm:cxn modelId="{704EADDD-BCAD-1B46-BE9D-7A6FE63EEA93}" type="presParOf" srcId="{884055BE-47B0-0D41-8E60-B2DCDEEE9E74}" destId="{EDD4F670-C38D-9D49-B42E-28C8E26BE05E}" srcOrd="0" destOrd="0" presId="urn:microsoft.com/office/officeart/2005/8/layout/lProcess2"/>
    <dgm:cxn modelId="{387385F3-7C36-174A-930E-021533FC1AE5}" type="presParOf" srcId="{EDD4F670-C38D-9D49-B42E-28C8E26BE05E}" destId="{BC1C400A-C1B9-E846-90A2-2852860CADA2}" srcOrd="0" destOrd="0" presId="urn:microsoft.com/office/officeart/2005/8/layout/lProcess2"/>
    <dgm:cxn modelId="{CCF80010-3B89-8A47-815F-846200D58205}" type="presParOf" srcId="{EDD4F670-C38D-9D49-B42E-28C8E26BE05E}" destId="{B732D2C8-387C-4440-91B7-986899574072}" srcOrd="1" destOrd="0" presId="urn:microsoft.com/office/officeart/2005/8/layout/lProcess2"/>
    <dgm:cxn modelId="{45F71535-31F2-B44A-88F7-EE7ECFAFF155}" type="presParOf" srcId="{EDD4F670-C38D-9D49-B42E-28C8E26BE05E}" destId="{2FF724EE-1DF6-4E42-B4D4-AB5AE2DF9B3A}" srcOrd="2" destOrd="0" presId="urn:microsoft.com/office/officeart/2005/8/layout/lProcess2"/>
    <dgm:cxn modelId="{0E5AB5A1-64FC-DE47-B50D-D33D739671CF}" type="presParOf" srcId="{3C09BB02-FFFB-6545-9428-6A79399C9484}" destId="{D7B46476-1DB6-0742-8A95-E02F2799F8D6}" srcOrd="1" destOrd="0" presId="urn:microsoft.com/office/officeart/2005/8/layout/lProcess2"/>
    <dgm:cxn modelId="{524B92E1-9A57-8142-BCCD-E0977742DC88}" type="presParOf" srcId="{3C09BB02-FFFB-6545-9428-6A79399C9484}" destId="{655C9EA2-E159-AB41-9802-A26462F035E2}" srcOrd="2" destOrd="0" presId="urn:microsoft.com/office/officeart/2005/8/layout/lProcess2"/>
    <dgm:cxn modelId="{1E37C388-4B34-D34E-98D5-ABE1C760EE80}" type="presParOf" srcId="{655C9EA2-E159-AB41-9802-A26462F035E2}" destId="{D2AB8FCA-9C4E-EE4C-82AF-5A603846B28C}" srcOrd="0" destOrd="0" presId="urn:microsoft.com/office/officeart/2005/8/layout/lProcess2"/>
    <dgm:cxn modelId="{E3FC4943-6ECA-644E-AF35-11A95C45760D}" type="presParOf" srcId="{655C9EA2-E159-AB41-9802-A26462F035E2}" destId="{30C90919-29B5-EC4B-9837-141C9430EE9A}" srcOrd="1" destOrd="0" presId="urn:microsoft.com/office/officeart/2005/8/layout/lProcess2"/>
    <dgm:cxn modelId="{A6434D5E-8A2F-AD4A-8ED9-2C3150BC5D04}" type="presParOf" srcId="{655C9EA2-E159-AB41-9802-A26462F035E2}" destId="{7D110071-8A83-3D42-AFFA-113D58C7C8FD}" srcOrd="2" destOrd="0" presId="urn:microsoft.com/office/officeart/2005/8/layout/lProcess2"/>
    <dgm:cxn modelId="{4E98A8EC-CC60-244E-BA37-2B4C9DD14F7D}" type="presParOf" srcId="{7D110071-8A83-3D42-AFFA-113D58C7C8FD}" destId="{80139C4D-9093-E342-8E1B-A05646037687}" srcOrd="0" destOrd="0" presId="urn:microsoft.com/office/officeart/2005/8/layout/lProcess2"/>
    <dgm:cxn modelId="{003D3476-D69B-AA48-98A1-942BE8CBD287}" type="presParOf" srcId="{80139C4D-9093-E342-8E1B-A05646037687}" destId="{A7FDF0F9-6298-0848-9F39-28DADD1F8983}" srcOrd="0" destOrd="0" presId="urn:microsoft.com/office/officeart/2005/8/layout/lProcess2"/>
    <dgm:cxn modelId="{5849AADB-2A66-EC44-AA21-1FE147DB7BFF}" type="presParOf" srcId="{80139C4D-9093-E342-8E1B-A05646037687}" destId="{3DF43A4A-9635-EA42-8BEC-56C7B5E8767E}" srcOrd="1" destOrd="0" presId="urn:microsoft.com/office/officeart/2005/8/layout/lProcess2"/>
    <dgm:cxn modelId="{6C9752AD-4191-D64B-AF39-187844442FB8}" type="presParOf" srcId="{80139C4D-9093-E342-8E1B-A05646037687}" destId="{00C41939-3AFE-A644-BCED-9408CF824B1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10D09-1C38-4A24-82EE-5A6C623231D5}">
      <dsp:nvSpPr>
        <dsp:cNvPr id="0" name=""/>
        <dsp:cNvSpPr/>
      </dsp:nvSpPr>
      <dsp:spPr>
        <a:xfrm>
          <a:off x="0" y="475192"/>
          <a:ext cx="7543801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95732" rIns="58548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Money acts as a go-between to make it easier to buy things.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Sellers agree to accept it in exchange for a good or service. </a:t>
          </a:r>
        </a:p>
      </dsp:txBody>
      <dsp:txXfrm>
        <a:off x="0" y="475192"/>
        <a:ext cx="7543801" cy="1107225"/>
      </dsp:txXfrm>
    </dsp:sp>
    <dsp:sp modelId="{31FF8910-63AB-4043-A89B-AB8E707B7A48}">
      <dsp:nvSpPr>
        <dsp:cNvPr id="0" name=""/>
        <dsp:cNvSpPr/>
      </dsp:nvSpPr>
      <dsp:spPr>
        <a:xfrm>
          <a:off x="377190" y="194752"/>
          <a:ext cx="528066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Medium of Exchange</a:t>
          </a:r>
          <a:endParaRPr lang="en-US" sz="1900" kern="1200" dirty="0"/>
        </a:p>
      </dsp:txBody>
      <dsp:txXfrm>
        <a:off x="404570" y="222132"/>
        <a:ext cx="5225900" cy="506120"/>
      </dsp:txXfrm>
    </dsp:sp>
    <dsp:sp modelId="{3ABBBA71-EF6A-41E4-B9DB-7884A5F441C0}">
      <dsp:nvSpPr>
        <dsp:cNvPr id="0" name=""/>
        <dsp:cNvSpPr/>
      </dsp:nvSpPr>
      <dsp:spPr>
        <a:xfrm>
          <a:off x="0" y="1965457"/>
          <a:ext cx="7543801" cy="185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582608"/>
              <a:satOff val="-3408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95732" rIns="58548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When people hold money in their wallet, they are using money to maintain value until they want to exchange that value for a good or service.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Money makes it easier for people to save and defer consumption until the future. </a:t>
          </a:r>
        </a:p>
      </dsp:txBody>
      <dsp:txXfrm>
        <a:off x="0" y="1965457"/>
        <a:ext cx="7543801" cy="1855350"/>
      </dsp:txXfrm>
    </dsp:sp>
    <dsp:sp modelId="{E828DDC4-0756-415A-B957-94B602877A4A}">
      <dsp:nvSpPr>
        <dsp:cNvPr id="0" name=""/>
        <dsp:cNvSpPr/>
      </dsp:nvSpPr>
      <dsp:spPr>
        <a:xfrm>
          <a:off x="377190" y="1685017"/>
          <a:ext cx="5280660" cy="560880"/>
        </a:xfrm>
        <a:prstGeom prst="roundRect">
          <a:avLst/>
        </a:prstGeom>
        <a:solidFill>
          <a:schemeClr val="accent5">
            <a:hueOff val="-1582608"/>
            <a:satOff val="-3408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Store of Value</a:t>
          </a:r>
        </a:p>
      </dsp:txBody>
      <dsp:txXfrm>
        <a:off x="404570" y="1712397"/>
        <a:ext cx="5225900" cy="506120"/>
      </dsp:txXfrm>
    </dsp:sp>
    <dsp:sp modelId="{85F6E77F-A9DB-46BF-B56B-A5918C2B269D}">
      <dsp:nvSpPr>
        <dsp:cNvPr id="0" name=""/>
        <dsp:cNvSpPr/>
      </dsp:nvSpPr>
      <dsp:spPr>
        <a:xfrm>
          <a:off x="0" y="4213775"/>
          <a:ext cx="7543801" cy="215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165216"/>
              <a:satOff val="-6817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83" tIns="395732" rIns="585483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Money serves as a way to measure &amp; compare the value of goods and services in relation to one another.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When comparing prices, individuals can determine if one good is a better buy than another.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Money is used to compare the market value of different goods &amp; services. </a:t>
          </a:r>
        </a:p>
      </dsp:txBody>
      <dsp:txXfrm>
        <a:off x="0" y="4213775"/>
        <a:ext cx="7543801" cy="2154600"/>
      </dsp:txXfrm>
    </dsp:sp>
    <dsp:sp modelId="{86A43697-948B-4853-B9AD-64B1F9243917}">
      <dsp:nvSpPr>
        <dsp:cNvPr id="0" name=""/>
        <dsp:cNvSpPr/>
      </dsp:nvSpPr>
      <dsp:spPr>
        <a:xfrm>
          <a:off x="377190" y="3923407"/>
          <a:ext cx="5280660" cy="560880"/>
        </a:xfrm>
        <a:prstGeom prst="roundRect">
          <a:avLst/>
        </a:prstGeom>
        <a:solidFill>
          <a:schemeClr val="accent5">
            <a:hueOff val="-3165216"/>
            <a:satOff val="-6817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596" tIns="0" rIns="19959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Measure of Value/Unit of Account</a:t>
          </a:r>
        </a:p>
      </dsp:txBody>
      <dsp:txXfrm>
        <a:off x="404570" y="3950787"/>
        <a:ext cx="522590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10306-6DA0-BC41-AC36-3117B8F0F899}">
      <dsp:nvSpPr>
        <dsp:cNvPr id="0" name=""/>
        <dsp:cNvSpPr/>
      </dsp:nvSpPr>
      <dsp:spPr>
        <a:xfrm>
          <a:off x="5376" y="0"/>
          <a:ext cx="5172361" cy="369722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M1</a:t>
          </a:r>
        </a:p>
      </dsp:txBody>
      <dsp:txXfrm>
        <a:off x="5376" y="0"/>
        <a:ext cx="5172361" cy="1109167"/>
      </dsp:txXfrm>
    </dsp:sp>
    <dsp:sp modelId="{BC1C400A-C1B9-E846-90A2-2852860CADA2}">
      <dsp:nvSpPr>
        <dsp:cNvPr id="0" name=""/>
        <dsp:cNvSpPr/>
      </dsp:nvSpPr>
      <dsp:spPr>
        <a:xfrm>
          <a:off x="522613" y="1110250"/>
          <a:ext cx="4137889" cy="1114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Narrow definition of money supply conforming to money's role as a medium of exchange. </a:t>
          </a:r>
        </a:p>
      </dsp:txBody>
      <dsp:txXfrm>
        <a:off x="555263" y="1142900"/>
        <a:ext cx="4072589" cy="1049463"/>
      </dsp:txXfrm>
    </dsp:sp>
    <dsp:sp modelId="{2FF724EE-1DF6-4E42-B4D4-AB5AE2DF9B3A}">
      <dsp:nvSpPr>
        <dsp:cNvPr id="0" name=""/>
        <dsp:cNvSpPr/>
      </dsp:nvSpPr>
      <dsp:spPr>
        <a:xfrm>
          <a:off x="522613" y="2396516"/>
          <a:ext cx="4137889" cy="1114763"/>
        </a:xfrm>
        <a:prstGeom prst="roundRect">
          <a:avLst>
            <a:gd name="adj" fmla="val 10000"/>
          </a:avLst>
        </a:prstGeom>
        <a:solidFill>
          <a:schemeClr val="accent5">
            <a:hueOff val="-1055072"/>
            <a:satOff val="-2272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Includes: Coins, currency, checks, other demand deposits, traveler's checks.</a:t>
          </a:r>
        </a:p>
      </dsp:txBody>
      <dsp:txXfrm>
        <a:off x="555263" y="2429166"/>
        <a:ext cx="4072589" cy="1049463"/>
      </dsp:txXfrm>
    </dsp:sp>
    <dsp:sp modelId="{D2AB8FCA-9C4E-EE4C-82AF-5A603846B28C}">
      <dsp:nvSpPr>
        <dsp:cNvPr id="0" name=""/>
        <dsp:cNvSpPr/>
      </dsp:nvSpPr>
      <dsp:spPr>
        <a:xfrm>
          <a:off x="5565666" y="0"/>
          <a:ext cx="5172361" cy="369722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M2</a:t>
          </a:r>
          <a:endParaRPr lang="en-US" sz="5000" kern="1200" dirty="0"/>
        </a:p>
      </dsp:txBody>
      <dsp:txXfrm>
        <a:off x="5565666" y="0"/>
        <a:ext cx="5172361" cy="1109167"/>
      </dsp:txXfrm>
    </dsp:sp>
    <dsp:sp modelId="{A7FDF0F9-6298-0848-9F39-28DADD1F8983}">
      <dsp:nvSpPr>
        <dsp:cNvPr id="0" name=""/>
        <dsp:cNvSpPr/>
      </dsp:nvSpPr>
      <dsp:spPr>
        <a:xfrm>
          <a:off x="6082902" y="1110250"/>
          <a:ext cx="4137889" cy="1114763"/>
        </a:xfrm>
        <a:prstGeom prst="roundRect">
          <a:avLst>
            <a:gd name="adj" fmla="val 10000"/>
          </a:avLst>
        </a:prstGeom>
        <a:solidFill>
          <a:schemeClr val="accent5">
            <a:hueOff val="-2110144"/>
            <a:satOff val="-4545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Broad definition of money supply conforming to money's role as a medium of exchange &amp; store of value. </a:t>
          </a:r>
        </a:p>
      </dsp:txBody>
      <dsp:txXfrm>
        <a:off x="6115552" y="1142900"/>
        <a:ext cx="4072589" cy="1049463"/>
      </dsp:txXfrm>
    </dsp:sp>
    <dsp:sp modelId="{00C41939-3AFE-A644-BCED-9408CF824B12}">
      <dsp:nvSpPr>
        <dsp:cNvPr id="0" name=""/>
        <dsp:cNvSpPr/>
      </dsp:nvSpPr>
      <dsp:spPr>
        <a:xfrm>
          <a:off x="6082902" y="2396516"/>
          <a:ext cx="4137889" cy="1114763"/>
        </a:xfrm>
        <a:prstGeom prst="roundRect">
          <a:avLst>
            <a:gd name="adj" fmla="val 10000"/>
          </a:avLst>
        </a:prstGeom>
        <a:solidFill>
          <a:schemeClr val="accent5">
            <a:hueOff val="-3165216"/>
            <a:satOff val="-6817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Includes: MI &amp; saving deposits, time deposits, &amp; money market funds</a:t>
          </a:r>
          <a:r>
            <a:rPr lang="en-US" sz="1800" b="1" i="0" kern="1200" dirty="0"/>
            <a:t> </a:t>
          </a:r>
          <a:endParaRPr lang="en-US" sz="1800" b="1" kern="1200" dirty="0"/>
        </a:p>
      </dsp:txBody>
      <dsp:txXfrm>
        <a:off x="6115552" y="2429166"/>
        <a:ext cx="4072589" cy="1049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AFDC-7658-4951-B0FF-52DFF2A93C0A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ED99B-9732-49FC-9C16-B56FEB1B1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0825" y="4898572"/>
            <a:ext cx="5945187" cy="127045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</a:t>
            </a:r>
            <a:r>
              <a:rPr dirty="0"/>
              <a:t>dit Master subtitle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F356-0D20-4C48-B6B3-B88510CDF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0D1C3-2935-D348-9521-7BC74F3FA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3B93F-9567-7746-9126-F2ECC3E0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EFF2-4287-DF45-B618-92AC363E8E91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9BDF6-5595-3E4A-B36E-6B44F8FE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F3B52-F515-084A-9BDC-024CF1FE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C96A-422B-B349-9FA1-716AD0FFDA1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AF4969-9278-0247-9D77-EFB432EE5819}"/>
              </a:ext>
            </a:extLst>
          </p:cNvPr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CF776C-C4CF-4841-B6DB-70718901C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808492-D04B-5043-868A-E3F0EDF684BF}"/>
                </a:ext>
              </a:extLst>
            </p:cNvPr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940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B7742-4A8A-274C-B45B-A294201A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EAC30-BB37-8346-A1F3-B4DA9BE34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83445-441A-274C-B2AE-C0FB9A75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F936E-E007-A641-934D-EA6B206E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A1488-6D6F-F64E-88E8-AFAA9FB1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82E4-0E85-EF42-B37F-66C41A3B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21C6A-D400-4A4C-BF96-C23CAB4FB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1B57F-B73F-0248-9716-DFE1E432C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A251B-BE9C-6141-94BA-8E013CD8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4AEBC-E72A-EC4B-9689-2E112CCD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89347F-001B-584A-AE82-420EC09A893B}"/>
              </a:ext>
            </a:extLst>
          </p:cNvPr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B05D2B-BF35-4944-82CD-D75F85D93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F9C2A3-A319-4A48-86BB-DCB0EA1857DC}"/>
                </a:ext>
              </a:extLst>
            </p:cNvPr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668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FA028-5D7F-1743-9756-E25339AC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029A-366A-4342-AD4A-3812000D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0DA71-229A-324A-A6D1-273DCE1D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2B52E-5A74-494B-A81C-C079F177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7B48B-2D53-9140-B343-EB15EE2E6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25CD3-4B3C-2545-9F20-B9B6F3C8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F954A-1E55-CE4E-8F8B-CF4EB886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E56ED-DE68-1D4C-AF45-0735C78FF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8D54A-F515-8640-9E6F-5A9BFF62C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56B9B-1895-564D-8376-A29871F52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ADB82-4D8A-1447-B732-3E2F27F59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2EF90-4977-0243-961A-EC06110C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222DD-FCD5-2947-AC48-DCAF904A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ADD637-8344-1942-9183-259501B9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282A-29E8-4D4B-98B8-1409C68A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99CD7-A9FC-9C4D-9C96-4018A5F2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EC05A-CE83-D946-85C7-582D8518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8301DB-137B-7B44-AD86-63C86336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ADC2E3-2ABF-3B42-B3AD-1CFC0655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F5ED3-5184-2D40-9399-2AD5E07E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B4772-5C85-844E-94A3-A30A9A4B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AB07-6BC4-934F-B717-7574D674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C7174-29A3-9E4C-9D4D-7FD7B25C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80835-54A7-A544-9BD5-25738C5EE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47D14-4255-C049-B75E-DEBE9D80E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945E5-CD76-0D4B-BD13-EDB9C066D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E7DA7-1712-4D46-8DE1-0871B88B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7" name="Straight Connector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5B6F-FAA0-0546-85E9-57B34706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86BD98-9ED8-3A49-8300-40ACD3268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40AE4-7D85-8D4E-9034-909D75085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44D51-7B5E-4C41-BF00-E4970016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EFF2-4287-DF45-B618-92AC363E8E91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0D0B3-A914-9D49-8144-D9EDE0880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4557A-3FC2-8748-ACF2-D94E4122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EC96A-422B-B349-9FA1-716AD0FFD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00D7-6604-0B40-BAEF-2FED16C8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1D82F-ED93-2740-A948-36462BBFE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C4D04-04F9-A54F-8595-450D0F85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B416C-D29C-284D-826E-CE0FC1CF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6914-48A2-1640-B106-D5895C2F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F313D1-5C55-2E45-8D2A-E7769478D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7CE8A-95C5-784E-A585-5144464B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745CB-B713-2943-BC34-83BF51B7E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DF584-4640-AF46-BBF0-457CC89D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EE761-A939-EF45-B9B2-05D18EB2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9" name="Straight Connector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10" name="Straight Connector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6" name="Straight Connector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3/27/19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C276A3-56E2-114C-923B-9DE50D16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16254-3032-764F-A359-BBB74FD63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7869-11E1-4445-9D01-AD7D0939C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0A64-E0E1-E549-A1A7-79928BA80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813F8-FA4E-4144-9B9D-EA485BA53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zkADfv0boQ&amp;t=97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HSkpKpYlh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4CuA525z7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2" y="1600200"/>
            <a:ext cx="6629400" cy="3048000"/>
          </a:xfrm>
        </p:spPr>
        <p:txBody>
          <a:bodyPr/>
          <a:lstStyle/>
          <a:p>
            <a:r>
              <a:rPr lang="en-US" dirty="0"/>
              <a:t>Chapter 10:</a:t>
            </a:r>
            <a:br>
              <a:rPr lang="en-US" dirty="0"/>
            </a:br>
            <a:r>
              <a:rPr lang="en-US" dirty="0"/>
              <a:t>Money &amp; Banking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 descr="Vertical Box List showing 3 groups arranged one below the other with bullet points for task descriptions under each group">
            <a:extLst>
              <a:ext uri="{FF2B5EF4-FFF2-40B4-BE49-F238E27FC236}">
                <a16:creationId xmlns:a16="http://schemas.microsoft.com/office/drawing/2014/main" id="{FB07907C-3507-F442-BEDD-ED2BE1F915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13858870"/>
              </p:ext>
            </p:extLst>
          </p:nvPr>
        </p:nvGraphicFramePr>
        <p:xfrm>
          <a:off x="4494212" y="152400"/>
          <a:ext cx="7543801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9E52E5C9-E3ED-8149-91FC-16D4A53A5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2312" y="1866901"/>
            <a:ext cx="4114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3 Functions </a:t>
            </a:r>
            <a:br>
              <a:rPr lang="en-US" dirty="0"/>
            </a:br>
            <a:r>
              <a:rPr lang="en-US" dirty="0"/>
              <a:t>of Money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9EFE62-FBB2-E54C-89C1-E5FD3DBD9B67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8D7019-4827-B64B-8386-8B3ACAB3571E}"/>
              </a:ext>
            </a:extLst>
          </p:cNvPr>
          <p:cNvCxnSpPr>
            <a:cxnSpLocks/>
          </p:cNvCxnSpPr>
          <p:nvPr/>
        </p:nvCxnSpPr>
        <p:spPr>
          <a:xfrm>
            <a:off x="1217612" y="2819400"/>
            <a:ext cx="3124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65C0A7-D9C7-B443-8315-4B83906411A3}"/>
              </a:ext>
            </a:extLst>
          </p:cNvPr>
          <p:cNvCxnSpPr>
            <a:cxnSpLocks/>
          </p:cNvCxnSpPr>
          <p:nvPr/>
        </p:nvCxnSpPr>
        <p:spPr>
          <a:xfrm>
            <a:off x="1217612" y="1600200"/>
            <a:ext cx="3124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2AFC10D-0B04-CB41-9143-69CB20BC90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70" t="29412" r="9804"/>
          <a:stretch/>
        </p:blipFill>
        <p:spPr>
          <a:xfrm>
            <a:off x="1745059" y="3453493"/>
            <a:ext cx="2069306" cy="2514600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1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DE391-8602-E64C-9A3C-C663FB49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762000"/>
          </a:xfrm>
        </p:spPr>
        <p:txBody>
          <a:bodyPr/>
          <a:lstStyle/>
          <a:p>
            <a:r>
              <a:rPr lang="en-US" dirty="0"/>
              <a:t>The Characteristics of Money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92D24-A83D-3C49-BE02-3C1BE84F4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7613" y="1143000"/>
            <a:ext cx="10896600" cy="12192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order for something to function well as money, it must possess 6 characteristics.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sz="1600" dirty="0">
                <a:solidFill>
                  <a:schemeClr val="accent4"/>
                </a:solidFill>
              </a:rPr>
              <a:t>(Only Divisible, Portable, Available/Scarce &amp; Durable need to be listed on your study guide)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A73B-A055-1148-81B1-9BB8407E9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7612" y="2667000"/>
            <a:ext cx="5105401" cy="3657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Divisible</a:t>
            </a:r>
            <a:r>
              <a:rPr lang="en-US" dirty="0"/>
              <a:t> — Money must be easily divided into small parts so that people can purchase goods and services at any price. </a:t>
            </a:r>
          </a:p>
          <a:p>
            <a:r>
              <a:rPr lang="en-US" dirty="0">
                <a:solidFill>
                  <a:schemeClr val="accent2"/>
                </a:solidFill>
              </a:rPr>
              <a:t>Portable</a:t>
            </a:r>
            <a:r>
              <a:rPr lang="en-US" dirty="0"/>
              <a:t> — Money must be easy to carry. </a:t>
            </a:r>
          </a:p>
          <a:p>
            <a:r>
              <a:rPr lang="en-US" dirty="0">
                <a:solidFill>
                  <a:schemeClr val="accent2"/>
                </a:solidFill>
              </a:rPr>
              <a:t>Scarce/Available </a:t>
            </a:r>
            <a:r>
              <a:rPr lang="en-US" dirty="0"/>
              <a:t>— Money must be relatively scarce and hard for people to obtain. </a:t>
            </a:r>
          </a:p>
          <a:p>
            <a:r>
              <a:rPr lang="en-US" dirty="0">
                <a:solidFill>
                  <a:schemeClr val="accent2"/>
                </a:solidFill>
              </a:rPr>
              <a:t>Durable</a:t>
            </a:r>
            <a:r>
              <a:rPr lang="en-US" dirty="0"/>
              <a:t> — Money must be able to withstand the wear and tear of many people using it.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BFC4F-9DDA-5748-8225-35261B37F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0212" y="4592177"/>
            <a:ext cx="5334000" cy="188482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Acceptable</a:t>
            </a:r>
            <a:r>
              <a:rPr lang="en-US" dirty="0"/>
              <a:t> — Money must be widely accepted as a medium of exchange.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Stable</a:t>
            </a:r>
            <a:r>
              <a:rPr lang="en-US" dirty="0"/>
              <a:t> — Money’s value must remain relatively constant over long periods of time.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EAAD3E-6599-AB43-B009-2D52BB2A8461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440D1C-09DA-B440-A1BA-672EFA457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677" y="2591853"/>
            <a:ext cx="2363936" cy="17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B9E97B-D09E-224A-AEB6-E19136B25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3" r="1" b="1"/>
          <a:stretch/>
        </p:blipFill>
        <p:spPr>
          <a:xfrm>
            <a:off x="2" y="10"/>
            <a:ext cx="10652681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D32280-D66D-EB4E-BA24-28D155BA07D6}"/>
              </a:ext>
            </a:extLst>
          </p:cNvPr>
          <p:cNvSpPr txBox="1">
            <a:spLocks/>
          </p:cNvSpPr>
          <p:nvPr/>
        </p:nvSpPr>
        <p:spPr>
          <a:xfrm>
            <a:off x="8303021" y="459983"/>
            <a:ext cx="4038600" cy="842963"/>
          </a:xfrm>
          <a:prstGeom prst="rect">
            <a:avLst/>
          </a:prstGeom>
        </p:spPr>
        <p:txBody>
          <a:bodyPr/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l Tarikh" pitchFamily="2" charset="-78"/>
                <a:cs typeface="Al Tarikh" pitchFamily="2" charset="-78"/>
              </a:rPr>
              <a:t>Group Activity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9FCC4C6-43AC-A843-916C-335988F85719}"/>
              </a:ext>
            </a:extLst>
          </p:cNvPr>
          <p:cNvSpPr txBox="1">
            <a:spLocks/>
          </p:cNvSpPr>
          <p:nvPr/>
        </p:nvSpPr>
        <p:spPr>
          <a:xfrm>
            <a:off x="2055812" y="2017507"/>
            <a:ext cx="6247209" cy="1432718"/>
          </a:xfrm>
          <a:prstGeom prst="rect">
            <a:avLst/>
          </a:prstGeom>
        </p:spPr>
        <p:txBody>
          <a:bodyPr/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l Tarikh" pitchFamily="2" charset="-78"/>
                <a:cs typeface="Al Tarikh" pitchFamily="2" charset="-78"/>
              </a:rPr>
              <a:t>You need to be in groups of 3-4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l Tarikh" pitchFamily="2" charset="-78"/>
                <a:cs typeface="Al Tarikh" pitchFamily="2" charset="-78"/>
              </a:rPr>
              <a:t>In your groups read each of the scenario cards and match it with the function or characteristic. </a:t>
            </a:r>
          </a:p>
        </p:txBody>
      </p:sp>
    </p:spTree>
    <p:extLst>
      <p:ext uri="{BB962C8B-B14F-4D97-AF65-F5344CB8AC3E}">
        <p14:creationId xmlns:p14="http://schemas.microsoft.com/office/powerpoint/2010/main" val="6321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04CA-CAAF-B146-92CB-7BFCAAA8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in Google Classroom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583C78-F53B-6C4A-9FB4-2E11F7A19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8168" y="2743200"/>
            <a:ext cx="6206444" cy="3429000"/>
          </a:xfrm>
        </p:spPr>
        <p:txBody>
          <a:bodyPr/>
          <a:lstStyle/>
          <a:p>
            <a:r>
              <a:rPr lang="en-US" dirty="0"/>
              <a:t>Go to Google Classroom and complete the The Office of the Comptroller of the Currency (OCC) assignment.</a:t>
            </a:r>
          </a:p>
          <a:p>
            <a:r>
              <a:rPr lang="en-US" dirty="0"/>
              <a:t>You will use the OCC website to answer the questions on the attached Google Form.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D3B053-A574-8C49-BD60-22FC2816B239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50E75D-BBEB-8541-BC04-06526662C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412" y="1944547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E834-899E-1B4B-9B51-692E2F2F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09600"/>
            <a:ext cx="982979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So…How does U.S. currency meet the requirements to be considered money?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7314-4E8D-A146-9D9E-E12FEA5F4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981200"/>
            <a:ext cx="10972801" cy="4187825"/>
          </a:xfrm>
        </p:spPr>
        <p:txBody>
          <a:bodyPr>
            <a:normAutofit/>
          </a:bodyPr>
          <a:lstStyle/>
          <a:p>
            <a:r>
              <a:rPr lang="en-US" dirty="0"/>
              <a:t>Take a couple minutes to discuss this question with the people around you. </a:t>
            </a:r>
          </a:p>
          <a:p>
            <a:r>
              <a:rPr lang="en-US" sz="2800" dirty="0"/>
              <a:t>How is U.S. money…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Portable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Durable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Divisible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Scarce/Available</a:t>
            </a:r>
          </a:p>
          <a:p>
            <a:pPr lvl="1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Acceptable</a:t>
            </a:r>
          </a:p>
          <a:p>
            <a:pPr lvl="1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Stable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A4FED1-18E6-E849-8D17-FE68D9505D29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2BA062-FF43-0547-AE95-DD2D59469E03}"/>
              </a:ext>
            </a:extLst>
          </p:cNvPr>
          <p:cNvSpPr txBox="1"/>
          <p:nvPr/>
        </p:nvSpPr>
        <p:spPr>
          <a:xfrm>
            <a:off x="2817809" y="3110149"/>
            <a:ext cx="8991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➡️"/>
            </a:pPr>
            <a:r>
              <a:rPr lang="en-US" sz="1600" dirty="0"/>
              <a:t>Light weight, convenient, easily transferred person to person- cash, check, electronic deposit, etc.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2BCEB-DCF6-6344-BD1E-6ADCCC8DBA28}"/>
              </a:ext>
            </a:extLst>
          </p:cNvPr>
          <p:cNvSpPr txBox="1"/>
          <p:nvPr/>
        </p:nvSpPr>
        <p:spPr>
          <a:xfrm>
            <a:off x="2816221" y="3601617"/>
            <a:ext cx="8991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➡️"/>
            </a:pPr>
            <a:r>
              <a:rPr lang="en-US" sz="1600" dirty="0"/>
              <a:t>Metallic coins last about 20 years &amp; a paper $1 bill lasts about 18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6894E-81A2-BD42-80F6-C8509B841696}"/>
              </a:ext>
            </a:extLst>
          </p:cNvPr>
          <p:cNvSpPr txBox="1"/>
          <p:nvPr/>
        </p:nvSpPr>
        <p:spPr>
          <a:xfrm>
            <a:off x="2816221" y="4041426"/>
            <a:ext cx="8991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➡️"/>
            </a:pPr>
            <a:r>
              <a:rPr lang="en-US" sz="1600" dirty="0"/>
              <a:t>Smallest unit is a penny &amp; checks can be written for the exact amount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A629B-A67D-924C-BB59-DF208F95F388}"/>
              </a:ext>
            </a:extLst>
          </p:cNvPr>
          <p:cNvSpPr txBox="1"/>
          <p:nvPr/>
        </p:nvSpPr>
        <p:spPr>
          <a:xfrm>
            <a:off x="3883022" y="446943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➡️"/>
            </a:pPr>
            <a:r>
              <a:rPr lang="en-US" sz="1600" dirty="0"/>
              <a:t>Limited supply- FED monitors supply &amp; takes steps to keep it from growing too fast.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10C99-D9A0-5946-BFD4-4970CF743AAC}"/>
              </a:ext>
            </a:extLst>
          </p:cNvPr>
          <p:cNvSpPr txBox="1"/>
          <p:nvPr/>
        </p:nvSpPr>
        <p:spPr>
          <a:xfrm>
            <a:off x="3197224" y="4916235"/>
            <a:ext cx="8991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➡️"/>
            </a:pPr>
            <a:r>
              <a:rPr lang="en-US" sz="1600" dirty="0"/>
              <a:t>We all accept it as the medium of exchange.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D1E20-2998-4246-A85D-2FAC4B49AD36}"/>
              </a:ext>
            </a:extLst>
          </p:cNvPr>
          <p:cNvSpPr txBox="1"/>
          <p:nvPr/>
        </p:nvSpPr>
        <p:spPr>
          <a:xfrm>
            <a:off x="2513012" y="5363040"/>
            <a:ext cx="8991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pple Color Emoji" pitchFamily="2" charset="0"/>
              <a:buChar char="➡️"/>
            </a:pPr>
            <a:r>
              <a:rPr lang="en-US" sz="1600" dirty="0"/>
              <a:t>U.S. money is stable, but the value fluctuates slightly year to year, depending on inflation. </a:t>
            </a:r>
          </a:p>
        </p:txBody>
      </p:sp>
    </p:spTree>
    <p:extLst>
      <p:ext uri="{BB962C8B-B14F-4D97-AF65-F5344CB8AC3E}">
        <p14:creationId xmlns:p14="http://schemas.microsoft.com/office/powerpoint/2010/main" val="25126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9730-8C98-9544-AC16-68388A02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&amp; Measures of money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4BFCD-A1BF-0240-8FCF-F78E85287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5211" y="1752600"/>
            <a:ext cx="11123613" cy="1066800"/>
          </a:xfrm>
        </p:spPr>
        <p:txBody>
          <a:bodyPr/>
          <a:lstStyle/>
          <a:p>
            <a:r>
              <a:rPr lang="en-US" dirty="0"/>
              <a:t>Components of money supply- Federal reserve notes, metallic coins, DDA.</a:t>
            </a:r>
          </a:p>
          <a:p>
            <a:r>
              <a:rPr lang="en-US" dirty="0"/>
              <a:t>2 measures of our money supply used by the FED: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FC7960-3A9A-8E42-A05D-89D3617F1844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4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5AD8B28-01E2-C042-9F37-A4B6BC4076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7701688"/>
              </p:ext>
            </p:extLst>
          </p:nvPr>
        </p:nvGraphicFramePr>
        <p:xfrm>
          <a:off x="1293812" y="2971800"/>
          <a:ext cx="10743405" cy="369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32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BB7DA-3271-F043-B63B-A04D7C16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Money &amp; Banking in the U.S.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58B-C802-3143-BC65-CDB1FFF08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Watch the “History of U.S. money”: </a:t>
            </a:r>
            <a:r>
              <a:rPr lang="en-US" dirty="0">
                <a:hlinkClick r:id="rId2"/>
              </a:rPr>
              <a:t>https://www.youtube.com/watch?v=-zkADfv0boQ&amp;t=97s</a:t>
            </a:r>
            <a:endParaRPr lang="en-US" dirty="0"/>
          </a:p>
          <a:p>
            <a:r>
              <a:rPr lang="en-US" dirty="0"/>
              <a:t>In groups, you will use the </a:t>
            </a:r>
            <a:r>
              <a:rPr lang="en-US" dirty="0">
                <a:solidFill>
                  <a:schemeClr val="accent2"/>
                </a:solidFill>
              </a:rPr>
              <a:t>Significant Events </a:t>
            </a:r>
            <a:r>
              <a:rPr lang="en-US" dirty="0"/>
              <a:t>handout to help you identify when the </a:t>
            </a:r>
            <a:r>
              <a:rPr lang="en-US" dirty="0">
                <a:solidFill>
                  <a:schemeClr val="accent2"/>
                </a:solidFill>
              </a:rPr>
              <a:t>Important Events 1-11 </a:t>
            </a:r>
            <a:r>
              <a:rPr lang="en-US" dirty="0"/>
              <a:t>occurred and identify their impact on the U.S. economy. Fill this information into the </a:t>
            </a:r>
            <a:r>
              <a:rPr lang="en-US" dirty="0">
                <a:solidFill>
                  <a:schemeClr val="accent2"/>
                </a:solidFill>
              </a:rPr>
              <a:t>Timeline </a:t>
            </a:r>
            <a:r>
              <a:rPr lang="en-US" dirty="0"/>
              <a:t>worksheet. </a:t>
            </a:r>
          </a:p>
          <a:p>
            <a:r>
              <a:rPr lang="en-US" dirty="0"/>
              <a:t>Once you’ve completed the timeline, answer the 3 questions at the bottom of the </a:t>
            </a:r>
            <a:r>
              <a:rPr lang="en-US" dirty="0">
                <a:solidFill>
                  <a:schemeClr val="accent2"/>
                </a:solidFill>
              </a:rPr>
              <a:t>Important Events handout</a:t>
            </a:r>
            <a:r>
              <a:rPr lang="en-US" dirty="0"/>
              <a:t>. </a:t>
            </a:r>
          </a:p>
          <a:p>
            <a:r>
              <a:rPr lang="en-US" dirty="0"/>
              <a:t>You should then work on your Study Guide for section 10.2 (vocab </a:t>
            </a:r>
            <a:r>
              <a:rPr lang="en-US"/>
              <a:t>&amp; questions)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97B1F-5E71-F74D-BB59-C9EC9A90E058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4</a:t>
            </a:r>
          </a:p>
        </p:txBody>
      </p:sp>
    </p:spTree>
    <p:extLst>
      <p:ext uri="{BB962C8B-B14F-4D97-AF65-F5344CB8AC3E}">
        <p14:creationId xmlns:p14="http://schemas.microsoft.com/office/powerpoint/2010/main" val="26659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527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776" y="256540"/>
            <a:ext cx="11701272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4845" y="5768204"/>
            <a:ext cx="6399134" cy="0"/>
          </a:xfrm>
          <a:prstGeom prst="line">
            <a:avLst/>
          </a:prstGeom>
          <a:ln>
            <a:solidFill>
              <a:srgbClr val="5279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871006-CCF7-814F-97C6-B545D426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76" y="4313052"/>
            <a:ext cx="11701271" cy="125462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en-US" sz="3600" dirty="0">
                <a:solidFill>
                  <a:srgbClr val="52797E"/>
                </a:solidFill>
                <a:latin typeface="Al Tarikh" pitchFamily="2" charset="-78"/>
                <a:cs typeface="Al Tarikh" pitchFamily="2" charset="-78"/>
              </a:rPr>
              <a:t>Complete #1-9 on your study guide</a:t>
            </a:r>
            <a:br>
              <a:rPr lang="en-US" sz="3600" dirty="0">
                <a:solidFill>
                  <a:srgbClr val="52797E"/>
                </a:solidFill>
                <a:latin typeface="Al Tarikh" pitchFamily="2" charset="-78"/>
                <a:cs typeface="Al Tarikh" pitchFamily="2" charset="-78"/>
              </a:rPr>
            </a:br>
            <a:r>
              <a:rPr lang="en-US" sz="3600" dirty="0">
                <a:solidFill>
                  <a:srgbClr val="537A7E"/>
                </a:solidFill>
                <a:latin typeface="Al Tarikh" pitchFamily="2" charset="-78"/>
                <a:cs typeface="Al Tarikh" pitchFamily="2" charset="-78"/>
              </a:rPr>
              <a:t>Make sure you submitted the Google Classroom assignment</a:t>
            </a:r>
            <a:endParaRPr lang="en-US" sz="3600" dirty="0">
              <a:solidFill>
                <a:srgbClr val="52797E"/>
              </a:solidFill>
              <a:latin typeface="Al Tarikh" pitchFamily="2" charset="-78"/>
              <a:cs typeface="Al Tarikh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271985-3659-1B4A-9E10-782EB43B2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94" r="-1" b="18581"/>
          <a:stretch/>
        </p:blipFill>
        <p:spPr>
          <a:xfrm>
            <a:off x="243776" y="256540"/>
            <a:ext cx="11701272" cy="37642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C63F1B-1898-6349-9067-F30FD663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7294" y="5859915"/>
            <a:ext cx="10238612" cy="8621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l Tarikh" pitchFamily="2" charset="-78"/>
                <a:cs typeface="Al Tarikh" pitchFamily="2" charset="-78"/>
              </a:rPr>
              <a:t>Reading is available on my website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ACABB7-3A06-314D-853A-6F97E2F1DB0B}"/>
              </a:ext>
            </a:extLst>
          </p:cNvPr>
          <p:cNvSpPr/>
          <p:nvPr/>
        </p:nvSpPr>
        <p:spPr>
          <a:xfrm>
            <a:off x="7161212" y="381000"/>
            <a:ext cx="4648200" cy="1981200"/>
          </a:xfrm>
          <a:prstGeom prst="rect">
            <a:avLst/>
          </a:prstGeom>
          <a:solidFill>
            <a:srgbClr val="537A7E">
              <a:alpha val="62000"/>
            </a:srgbClr>
          </a:solidFill>
          <a:ln>
            <a:solidFill>
              <a:srgbClr val="537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atin typeface="Al Tarikh" pitchFamily="2" charset="-78"/>
                <a:cs typeface="Al Tarikh" pitchFamily="2" charset="-78"/>
              </a:rPr>
              <a:t>Reminders: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l Tarikh" pitchFamily="2" charset="-78"/>
                <a:cs typeface="Al Tarikh" pitchFamily="2" charset="-78"/>
              </a:rPr>
              <a:t>Warm-up worksheet due Friday OR you can turn it in now.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l Tarikh" pitchFamily="2" charset="-78"/>
                <a:cs typeface="Al Tarikh" pitchFamily="2" charset="-78"/>
              </a:rPr>
              <a:t>Chapter 10 Quiz Monday 4/1- Study Guide Due</a:t>
            </a:r>
          </a:p>
        </p:txBody>
      </p:sp>
    </p:spTree>
    <p:extLst>
      <p:ext uri="{BB962C8B-B14F-4D97-AF65-F5344CB8AC3E}">
        <p14:creationId xmlns:p14="http://schemas.microsoft.com/office/powerpoint/2010/main" val="5272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>
            <a:extLst>
              <a:ext uri="{FF2B5EF4-FFF2-40B4-BE49-F238E27FC236}">
                <a16:creationId xmlns:a16="http://schemas.microsoft.com/office/drawing/2014/main" id="{F5AA4D7B-7121-6D48-811C-139283BF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685800"/>
          </a:xfrm>
        </p:spPr>
        <p:txBody>
          <a:bodyPr>
            <a:normAutofit/>
          </a:bodyPr>
          <a:lstStyle/>
          <a:p>
            <a:r>
              <a:rPr lang="en-US" dirty="0"/>
              <a:t>Monday, March 25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226839CF-2691-104C-85F0-D472EA80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5625"/>
            <a:ext cx="10285632" cy="4351338"/>
          </a:xfrm>
        </p:spPr>
        <p:txBody>
          <a:bodyPr/>
          <a:lstStyle/>
          <a:p>
            <a:r>
              <a:rPr lang="en-US" dirty="0"/>
              <a:t>Watch The Evolution of Money:</a:t>
            </a:r>
          </a:p>
          <a:p>
            <a:r>
              <a:rPr lang="en-US" b="1" dirty="0">
                <a:hlinkClick r:id="rId2"/>
              </a:rPr>
              <a:t>https://www.youtube.com/watch?v=NHSkpKpYlhc</a:t>
            </a:r>
            <a:endParaRPr lang="en-US" b="1" dirty="0"/>
          </a:p>
          <a:p>
            <a:r>
              <a:rPr lang="en-US" dirty="0"/>
              <a:t>Take 15 notes (short sentences about important/interesting aspects of the video)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467A99-ADAB-9641-BF5C-5830A2D85475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DE9B15A-F5AD-2749-B334-FDF8687BBA5D}"/>
              </a:ext>
            </a:extLst>
          </p:cNvPr>
          <p:cNvSpPr txBox="1">
            <a:spLocks/>
          </p:cNvSpPr>
          <p:nvPr/>
        </p:nvSpPr>
        <p:spPr>
          <a:xfrm>
            <a:off x="1667649" y="1066800"/>
            <a:ext cx="982979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The Evolution of Money</a:t>
            </a:r>
          </a:p>
        </p:txBody>
      </p:sp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EEFCE-F874-9C44-ADC7-05D05C12F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649" y="1066800"/>
            <a:ext cx="9829799" cy="68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Barter System &amp; Characteristics/Functions of Money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02AF03-E302-1949-9D00-C2C873498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1752600"/>
            <a:ext cx="11199813" cy="5105400"/>
          </a:xfrm>
        </p:spPr>
        <p:txBody>
          <a:bodyPr>
            <a:normAutofit/>
          </a:bodyPr>
          <a:lstStyle/>
          <a:p>
            <a:r>
              <a:rPr lang="en-US" dirty="0"/>
              <a:t>Write down the following </a:t>
            </a:r>
            <a:r>
              <a:rPr lang="en-US" u="sng" dirty="0"/>
              <a:t>vocab</a:t>
            </a:r>
            <a:r>
              <a:rPr lang="en-US" dirty="0"/>
              <a:t> on your Study Guide: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Barter economy</a:t>
            </a:r>
            <a:r>
              <a:rPr lang="en-US" dirty="0"/>
              <a:t>: a moneyless economy that relies on trade/barter.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Commodity money</a:t>
            </a:r>
            <a:r>
              <a:rPr lang="en-US" dirty="0"/>
              <a:t>: money that has alternative use as an economic good. (Gunpower, tobacco)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Fiat money</a:t>
            </a:r>
            <a:r>
              <a:rPr lang="en-US" dirty="0"/>
              <a:t>: money by government decree; has no alternative value or use as commodity. (shells)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Specie</a:t>
            </a:r>
            <a:r>
              <a:rPr lang="en-US" dirty="0"/>
              <a:t>: money in the form of gold and silver.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Monetary unit</a:t>
            </a:r>
            <a:r>
              <a:rPr lang="en-US" dirty="0"/>
              <a:t>: standard unit of currency in a country's money supply (ex. dollar/British pound).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Demand deposit account </a:t>
            </a:r>
            <a:r>
              <a:rPr lang="en-US" dirty="0"/>
              <a:t>(DDA): accounts whose funds can be removed from a bank or other financial institution by writing a check or using a debit card.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Federal Reserve System </a:t>
            </a:r>
            <a:r>
              <a:rPr lang="en-US" dirty="0"/>
              <a:t>(FED): privately owned, publicly controlled, central bank of U.S.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Federal Reserve Notes</a:t>
            </a:r>
            <a:r>
              <a:rPr lang="en-US" dirty="0"/>
              <a:t>: paper currency issued by the Fed that eventually replaced all other types of federal currency.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98226-163E-B349-B318-BC26F6ECCB02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9108FB-8FE7-D34D-9DCA-0DC742C9F671}"/>
              </a:ext>
            </a:extLst>
          </p:cNvPr>
          <p:cNvSpPr txBox="1">
            <a:spLocks/>
          </p:cNvSpPr>
          <p:nvPr/>
        </p:nvSpPr>
        <p:spPr>
          <a:xfrm>
            <a:off x="1674813" y="533400"/>
            <a:ext cx="9829799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Tuesday, March 26</a:t>
            </a:r>
            <a:endParaRPr lang="en-US" dirty="0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85A6ED1E-A2AD-804D-BC4E-857D82FF70B5}"/>
              </a:ext>
            </a:extLst>
          </p:cNvPr>
          <p:cNvSpPr/>
          <p:nvPr/>
        </p:nvSpPr>
        <p:spPr>
          <a:xfrm rot="20876133">
            <a:off x="9710322" y="44676"/>
            <a:ext cx="3196018" cy="212624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l Tarikh" pitchFamily="2" charset="-78"/>
              <a:cs typeface="Al Tarikh" pitchFamily="2" charset="-78"/>
            </a:endParaRPr>
          </a:p>
          <a:p>
            <a:pPr algn="ctr"/>
            <a:r>
              <a:rPr lang="en-US" dirty="0">
                <a:latin typeface="Al Tarikh" pitchFamily="2" charset="-78"/>
                <a:cs typeface="Al Tarikh" pitchFamily="2" charset="-78"/>
              </a:rPr>
              <a:t>Pick up the </a:t>
            </a:r>
          </a:p>
          <a:p>
            <a:pPr algn="ctr"/>
            <a:r>
              <a:rPr lang="en-US" dirty="0">
                <a:latin typeface="Al Tarikh" pitchFamily="2" charset="-78"/>
                <a:cs typeface="Al Tarikh" pitchFamily="2" charset="-78"/>
              </a:rPr>
              <a:t>Study Guide &amp; Barter Article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BE0EA-5919-2146-B104-DB4CFC50DEC2}"/>
              </a:ext>
            </a:extLst>
          </p:cNvPr>
          <p:cNvSpPr/>
          <p:nvPr/>
        </p:nvSpPr>
        <p:spPr>
          <a:xfrm>
            <a:off x="0" y="2057400"/>
            <a:ext cx="1065212" cy="4419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When finished w/ the vocab, read the Barter Article</a:t>
            </a:r>
          </a:p>
        </p:txBody>
      </p:sp>
    </p:spTree>
    <p:extLst>
      <p:ext uri="{BB962C8B-B14F-4D97-AF65-F5344CB8AC3E}">
        <p14:creationId xmlns:p14="http://schemas.microsoft.com/office/powerpoint/2010/main" val="25748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43FCAF-4A21-C647-88B0-F8598C62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685800"/>
            <a:ext cx="4876799" cy="1925637"/>
          </a:xfrm>
        </p:spPr>
        <p:txBody>
          <a:bodyPr/>
          <a:lstStyle/>
          <a:p>
            <a:r>
              <a:rPr lang="en-US" dirty="0"/>
              <a:t>The Barter System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9556438-1417-2344-938B-2FC1F25D7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9211" y="838200"/>
            <a:ext cx="5257800" cy="52578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BE2A4C-C370-A849-80D7-95F356895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2" y="3124200"/>
            <a:ext cx="4800600" cy="175260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In groups of 3-5, complete the question sheet regarding the article. </a:t>
            </a:r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2223F-EBF8-0140-B049-FF305070AFE2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2</a:t>
            </a:r>
          </a:p>
        </p:txBody>
      </p:sp>
    </p:spTree>
    <p:extLst>
      <p:ext uri="{BB962C8B-B14F-4D97-AF65-F5344CB8AC3E}">
        <p14:creationId xmlns:p14="http://schemas.microsoft.com/office/powerpoint/2010/main" val="7753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7CE2DA-5864-4845-B2E1-D3340DF4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762000"/>
          </a:xfrm>
        </p:spPr>
        <p:txBody>
          <a:bodyPr/>
          <a:lstStyle/>
          <a:p>
            <a:r>
              <a:rPr lang="en-US" dirty="0"/>
              <a:t>A Story of Barter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5B68C3-1DBF-3045-8132-B56A7456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752600"/>
            <a:ext cx="10972799" cy="49530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is the Barter system?</a:t>
            </a:r>
          </a:p>
          <a:p>
            <a:pPr marL="630237" lvl="1" indent="-34290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trading of one type of goods for another.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does the French word “Barter” mean?</a:t>
            </a:r>
          </a:p>
          <a:p>
            <a:pPr marL="744537" lvl="1" indent="-45720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To trade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When a bartering transaction is made with no money,  how is this possible?</a:t>
            </a:r>
          </a:p>
          <a:p>
            <a:pPr marL="744537" lvl="1" indent="-45720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People trade some of the things they don’t need for things they want or need.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Explain the 3 major problems with the Barter System?</a:t>
            </a:r>
          </a:p>
          <a:p>
            <a:pPr marL="744537" lvl="1" indent="-45720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Trading partners need to have what the others want &amp; both parties have to agree to buy &amp; sell each other’s commodities. </a:t>
            </a:r>
          </a:p>
          <a:p>
            <a:pPr marL="744537" lvl="1" indent="-45720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Purchase &amp; sale transactions can’t be separated, must be simultaneous &amp; can’t be deferred. </a:t>
            </a:r>
          </a:p>
          <a:p>
            <a:pPr marL="744537" lvl="1" indent="-457200">
              <a:buFont typeface="+mj-lt"/>
              <a:buAutoNum type="arabicPeriod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If the owner of perishable goods can’t trade those goods immediately, they soon lose their value.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EBC222-872D-6042-B321-0D28107136BE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2</a:t>
            </a:r>
          </a:p>
        </p:txBody>
      </p:sp>
    </p:spTree>
    <p:extLst>
      <p:ext uri="{BB962C8B-B14F-4D97-AF65-F5344CB8AC3E}">
        <p14:creationId xmlns:p14="http://schemas.microsoft.com/office/powerpoint/2010/main" val="13387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377207A-4F62-4549-B30B-7EAE1ABD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12" y="365127"/>
            <a:ext cx="9904632" cy="777874"/>
          </a:xfrm>
        </p:spPr>
        <p:txBody>
          <a:bodyPr/>
          <a:lstStyle/>
          <a:p>
            <a:r>
              <a:rPr lang="en-US" dirty="0"/>
              <a:t>A Story of Barter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3AB408-E9EA-7E40-9F75-19FB4C3D8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12" y="1905000"/>
            <a:ext cx="5867400" cy="4724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5.    How did we overcome the Barter System problems? </a:t>
            </a:r>
          </a:p>
          <a:p>
            <a:pPr marL="744537" lvl="1" indent="-45720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People began to use certain objects as a medium of exchange (cattle, plants, cowry shells, metal tools, coins)</a:t>
            </a:r>
          </a:p>
          <a:p>
            <a:pPr marL="0" indent="0">
              <a:buNone/>
            </a:pPr>
            <a:r>
              <a:rPr lang="en-US" dirty="0"/>
              <a:t>6.    Why is using crops or animals as money not a good thing? </a:t>
            </a:r>
          </a:p>
          <a:p>
            <a:pPr marL="744537" lvl="1" indent="-45720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People need things that will last a long time, maintain their value &amp; could be carried around easily. </a:t>
            </a:r>
          </a:p>
          <a:p>
            <a:pPr marL="0" indent="0">
              <a:buNone/>
            </a:pPr>
            <a:r>
              <a:rPr lang="en-US" dirty="0"/>
              <a:t>7.    What problems with the Barter System is being shown in the carton?</a:t>
            </a:r>
          </a:p>
          <a:p>
            <a:pPr marL="744537" lvl="1" indent="-45720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Can’t divide up a cow to pay for an item that is not worth the full amount of the cow. Also, animals are difficult to carry around. 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C196193-FB55-CD45-AF77-55713D4128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66012" y="1942070"/>
            <a:ext cx="4351338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7A82D-AC2B-B741-9D89-30582EBCD85D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2</a:t>
            </a:r>
          </a:p>
        </p:txBody>
      </p:sp>
    </p:spTree>
    <p:extLst>
      <p:ext uri="{BB962C8B-B14F-4D97-AF65-F5344CB8AC3E}">
        <p14:creationId xmlns:p14="http://schemas.microsoft.com/office/powerpoint/2010/main" val="37168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7E3C-AD94-A545-9080-A003BEB9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762000"/>
          </a:xfrm>
        </p:spPr>
        <p:txBody>
          <a:bodyPr/>
          <a:lstStyle/>
          <a:p>
            <a:r>
              <a:rPr lang="en-US" dirty="0"/>
              <a:t>What is Money?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6F641-E01E-2E43-BA55-781FE7F2B6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Functions of Money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BD0F0-4D36-344F-A9A1-B635000797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Characteristics of Money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1DA3F-F560-0746-8E95-AB472B73C60B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099E72-4BEA-7647-9F2B-C2F318D2C945}"/>
              </a:ext>
            </a:extLst>
          </p:cNvPr>
          <p:cNvCxnSpPr/>
          <p:nvPr/>
        </p:nvCxnSpPr>
        <p:spPr>
          <a:xfrm>
            <a:off x="6170612" y="1828800"/>
            <a:ext cx="0" cy="4495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9B0286-77D1-144E-9F54-8B3B82AB57FF}"/>
              </a:ext>
            </a:extLst>
          </p:cNvPr>
          <p:cNvCxnSpPr>
            <a:cxnSpLocks/>
          </p:cNvCxnSpPr>
          <p:nvPr/>
        </p:nvCxnSpPr>
        <p:spPr>
          <a:xfrm>
            <a:off x="1488168" y="2438400"/>
            <a:ext cx="94068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7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43A1-D795-D34E-BCBE-096EA867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762000"/>
          </a:xfrm>
        </p:spPr>
        <p:txBody>
          <a:bodyPr/>
          <a:lstStyle/>
          <a:p>
            <a:r>
              <a:rPr lang="en-US" dirty="0"/>
              <a:t>Watch: What is Money?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0787A-2F40-494F-A2E9-D37EB6AB1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film clip, you will learn about the characteristics and functions of money. </a:t>
            </a:r>
          </a:p>
          <a:p>
            <a:r>
              <a:rPr lang="en-US" dirty="0"/>
              <a:t>Be sure to listen carefully as we will be using this information in an activity later. </a:t>
            </a:r>
          </a:p>
          <a:p>
            <a:r>
              <a:rPr lang="en-US" dirty="0">
                <a:hlinkClick r:id="rId2"/>
              </a:rPr>
              <a:t>https://www.youtube.com/watch?v=u4CuA525z7s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819E5B-A695-BB46-BEE7-8763269A633A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2</a:t>
            </a:r>
          </a:p>
        </p:txBody>
      </p:sp>
    </p:spTree>
    <p:extLst>
      <p:ext uri="{BB962C8B-B14F-4D97-AF65-F5344CB8AC3E}">
        <p14:creationId xmlns:p14="http://schemas.microsoft.com/office/powerpoint/2010/main" val="2632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7AC7-77E8-2444-8591-D804B7639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838200"/>
          </a:xfrm>
        </p:spPr>
        <p:txBody>
          <a:bodyPr/>
          <a:lstStyle/>
          <a:p>
            <a:r>
              <a:rPr lang="en-US" dirty="0"/>
              <a:t>Video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21E87-3EC3-CE49-B628-CB165A21F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28800"/>
            <a:ext cx="109728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are the functions of money? </a:t>
            </a:r>
          </a:p>
          <a:p>
            <a:pPr lvl="1"/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Medium of exchange, store of value, and unit of account </a:t>
            </a:r>
            <a:r>
              <a:rPr lang="en-US" sz="2100" u="sng" dirty="0">
                <a:solidFill>
                  <a:schemeClr val="accent6">
                    <a:lumMod val="75000"/>
                  </a:schemeClr>
                </a:solidFill>
              </a:rPr>
              <a:t>(measure of value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). </a:t>
            </a:r>
          </a:p>
          <a:p>
            <a:pPr lvl="1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Money is anything widely accepted as final payment for goods and services. </a:t>
            </a:r>
          </a:p>
          <a:p>
            <a:r>
              <a:rPr lang="en-US" dirty="0"/>
              <a:t>What six characteristics does something need to exhibit in order to work well as money? </a:t>
            </a:r>
          </a:p>
          <a:p>
            <a:pPr lvl="1"/>
            <a:r>
              <a:rPr lang="en-US" sz="2100" b="1" dirty="0">
                <a:solidFill>
                  <a:schemeClr val="accent2"/>
                </a:solidFill>
              </a:rPr>
              <a:t>Divisible, portable</a:t>
            </a:r>
            <a:r>
              <a:rPr lang="en-US" sz="2100" dirty="0"/>
              <a:t>, </a:t>
            </a:r>
            <a:r>
              <a:rPr lang="en-US" sz="2100" dirty="0">
                <a:solidFill>
                  <a:schemeClr val="accent4">
                    <a:lumMod val="75000"/>
                  </a:schemeClr>
                </a:solidFill>
              </a:rPr>
              <a:t>acceptable</a:t>
            </a:r>
            <a:r>
              <a:rPr lang="en-US" sz="2100" dirty="0"/>
              <a:t>, </a:t>
            </a:r>
            <a:r>
              <a:rPr lang="en-US" sz="2100" b="1" dirty="0">
                <a:solidFill>
                  <a:schemeClr val="accent2"/>
                </a:solidFill>
              </a:rPr>
              <a:t>scarce (available), durable</a:t>
            </a:r>
            <a:r>
              <a:rPr lang="en-US" sz="2100" dirty="0"/>
              <a:t>, </a:t>
            </a:r>
            <a:r>
              <a:rPr lang="en-US" sz="2100" dirty="0">
                <a:solidFill>
                  <a:schemeClr val="accent4">
                    <a:lumMod val="75000"/>
                  </a:schemeClr>
                </a:solidFill>
              </a:rPr>
              <a:t>and stable </a:t>
            </a:r>
          </a:p>
          <a:p>
            <a:r>
              <a:rPr lang="en-US" dirty="0"/>
              <a:t>What gives money value? </a:t>
            </a:r>
          </a:p>
          <a:p>
            <a:pPr lvl="1"/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People are willing to accept it as final payment for goods and services. </a:t>
            </a:r>
          </a:p>
          <a:p>
            <a:r>
              <a:rPr lang="en-US" dirty="0"/>
              <a:t>Is U.S. currency backed by either gold or silver? </a:t>
            </a:r>
          </a:p>
          <a:p>
            <a:pPr lvl="1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NO </a:t>
            </a:r>
          </a:p>
          <a:p>
            <a:r>
              <a:rPr lang="en-US" dirty="0"/>
              <a:t>Since U.S. currency isn’t backed by gold or silver, what is it backed by? </a:t>
            </a:r>
          </a:p>
          <a:p>
            <a:pPr lvl="1"/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People’s trust that it is worth something</a:t>
            </a:r>
          </a:p>
          <a:p>
            <a:r>
              <a:rPr lang="en-US" dirty="0"/>
              <a:t>Who’s largely responsible for ensuring that people continue to trust that our currency is valuable? </a:t>
            </a:r>
          </a:p>
          <a:p>
            <a:pPr lvl="1"/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The Federal Reserve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044B14-0AD3-8743-920F-EFFD04D76DC7}"/>
              </a:ext>
            </a:extLst>
          </p:cNvPr>
          <p:cNvSpPr/>
          <p:nvPr/>
        </p:nvSpPr>
        <p:spPr>
          <a:xfrm>
            <a:off x="1065212" y="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4, Ch. 10, Day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40CCC-F33F-8041-BB32-34FF9A3B7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212" y="95597"/>
            <a:ext cx="2133599" cy="20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Currency Symbols 16x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rrency symbols presentation (widescreen).potx" id="{0BEEB329-2C4D-4D02-9858-CA91ACE92AB1}" vid="{944DA297-E844-470D-A85C-00068074AC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</TotalTime>
  <Words>1564</Words>
  <Application>Microsoft Macintosh PowerPoint</Application>
  <PresentationFormat>Custom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Al Tarikh</vt:lpstr>
      <vt:lpstr>Apple Color Emoji</vt:lpstr>
      <vt:lpstr>Arial</vt:lpstr>
      <vt:lpstr>Calibri</vt:lpstr>
      <vt:lpstr>Calibri Light</vt:lpstr>
      <vt:lpstr>Cambria</vt:lpstr>
      <vt:lpstr>Currency Symbols 16x9</vt:lpstr>
      <vt:lpstr>Office Theme</vt:lpstr>
      <vt:lpstr>Chapter 10: Money &amp; Banking</vt:lpstr>
      <vt:lpstr>Monday, March 25</vt:lpstr>
      <vt:lpstr>Barter System &amp; Characteristics/Functions of Money</vt:lpstr>
      <vt:lpstr>The Barter System</vt:lpstr>
      <vt:lpstr>A Story of Barter</vt:lpstr>
      <vt:lpstr>A Story of Barter</vt:lpstr>
      <vt:lpstr>What is Money?</vt:lpstr>
      <vt:lpstr>Watch: What is Money? </vt:lpstr>
      <vt:lpstr>Video Discussion</vt:lpstr>
      <vt:lpstr>The 3 Functions  of Money</vt:lpstr>
      <vt:lpstr>The Characteristics of Money</vt:lpstr>
      <vt:lpstr>PowerPoint Presentation</vt:lpstr>
      <vt:lpstr>Assignment in Google Classroom </vt:lpstr>
      <vt:lpstr>So…How does U.S. currency meet the requirements to be considered money?</vt:lpstr>
      <vt:lpstr>Components &amp; Measures of money supply</vt:lpstr>
      <vt:lpstr>The History of Money &amp; Banking in the U.S. </vt:lpstr>
      <vt:lpstr>Complete #1-9 on your study guide Make sure you submitted the Google Classroom assignment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Money &amp; Banking</dc:title>
  <dc:creator>Natalie Harmon</dc:creator>
  <cp:lastModifiedBy>Natalie Harmon</cp:lastModifiedBy>
  <cp:revision>18</cp:revision>
  <dcterms:created xsi:type="dcterms:W3CDTF">2019-03-26T14:46:45Z</dcterms:created>
  <dcterms:modified xsi:type="dcterms:W3CDTF">2019-03-28T14:29:09Z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